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0" r:id="rId3"/>
    <p:sldId id="286" r:id="rId4"/>
    <p:sldId id="287" r:id="rId5"/>
    <p:sldId id="288" r:id="rId6"/>
    <p:sldId id="292" r:id="rId7"/>
    <p:sldId id="289" r:id="rId8"/>
    <p:sldId id="290" r:id="rId9"/>
    <p:sldId id="270" r:id="rId10"/>
    <p:sldId id="291" r:id="rId11"/>
    <p:sldId id="271" r:id="rId12"/>
    <p:sldId id="272" r:id="rId13"/>
    <p:sldId id="273" r:id="rId14"/>
    <p:sldId id="277" r:id="rId15"/>
    <p:sldId id="274" r:id="rId16"/>
    <p:sldId id="275" r:id="rId17"/>
    <p:sldId id="276" r:id="rId18"/>
    <p:sldId id="278" r:id="rId19"/>
    <p:sldId id="280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3" d="100"/>
          <a:sy n="53" d="100"/>
        </p:scale>
        <p:origin x="-1866" y="-4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7BFF8-CC11-4A68-BE0B-F67487B98F01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BA3F4-2BFC-4EF5-868B-17FE74CAE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593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7BFF8-CC11-4A68-BE0B-F67487B98F01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BA3F4-2BFC-4EF5-868B-17FE74CAE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636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7BFF8-CC11-4A68-BE0B-F67487B98F01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BA3F4-2BFC-4EF5-868B-17FE74CAE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83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7BFF8-CC11-4A68-BE0B-F67487B98F01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BA3F4-2BFC-4EF5-868B-17FE74CAE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036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7BFF8-CC11-4A68-BE0B-F67487B98F01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BA3F4-2BFC-4EF5-868B-17FE74CAE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399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7BFF8-CC11-4A68-BE0B-F67487B98F01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BA3F4-2BFC-4EF5-868B-17FE74CAE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317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7BFF8-CC11-4A68-BE0B-F67487B98F01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BA3F4-2BFC-4EF5-868B-17FE74CAE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607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7BFF8-CC11-4A68-BE0B-F67487B98F01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BA3F4-2BFC-4EF5-868B-17FE74CAE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747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7BFF8-CC11-4A68-BE0B-F67487B98F01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BA3F4-2BFC-4EF5-868B-17FE74CAE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659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7BFF8-CC11-4A68-BE0B-F67487B98F01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BA3F4-2BFC-4EF5-868B-17FE74CAE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890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7BFF8-CC11-4A68-BE0B-F67487B98F01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BA3F4-2BFC-4EF5-868B-17FE74CAE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248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7BFF8-CC11-4A68-BE0B-F67487B98F01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BA3F4-2BFC-4EF5-868B-17FE74CAE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18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jpeg"/><Relationship Id="rId9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microsoft.com/office/2007/relationships/hdphoto" Target="../media/hdphoto4.wdp"/><Relationship Id="rId3" Type="http://schemas.openxmlformats.org/officeDocument/2006/relationships/image" Target="../media/image80.jpe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86.png"/><Relationship Id="rId5" Type="http://schemas.openxmlformats.org/officeDocument/2006/relationships/image" Target="../media/image81.png"/><Relationship Id="rId10" Type="http://schemas.openxmlformats.org/officeDocument/2006/relationships/image" Target="../media/image85.png"/><Relationship Id="rId4" Type="http://schemas.microsoft.com/office/2007/relationships/hdphoto" Target="../media/hdphoto2.wdp"/><Relationship Id="rId9" Type="http://schemas.openxmlformats.org/officeDocument/2006/relationships/image" Target="../media/image8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hyperlink" Target="https://mon.gov.ua/ua/osvita/doshkilna-osvita/suchasne-" TargetMode="External"/><Relationship Id="rId7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hyperlink" Target="http://childdevelop.com.ua/worksheets/" TargetMode="External"/><Relationship Id="rId4" Type="http://schemas.openxmlformats.org/officeDocument/2006/relationships/hyperlink" Target="https://www.youtube.com/user/" TargetMode="External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2.mp4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png"/><Relationship Id="rId10" Type="http://schemas.openxmlformats.org/officeDocument/2006/relationships/image" Target="../media/image43.jpe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t="5999" r="571" b="4253"/>
          <a:stretch/>
        </p:blipFill>
        <p:spPr bwMode="auto">
          <a:xfrm>
            <a:off x="1" y="0"/>
            <a:ext cx="9288016" cy="684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8" name="Picture 12" descr="Ресурси для створення пазлів - *КРЕАТИВ* WEB сервіси для освіт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08" y="4235567"/>
            <a:ext cx="4762500" cy="277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7354668" y="4955587"/>
            <a:ext cx="1907704" cy="1800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15140" cy="4090466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Особливості організації дошкільної освіти в умовах воєнного стану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100" b="1" dirty="0" smtClean="0">
                <a:latin typeface="Times New Roman" pitchFamily="18" charset="0"/>
                <a:cs typeface="Times New Roman" pitchFamily="18" charset="0"/>
              </a:rPr>
              <a:t>з досвіду роботи Донецького закладу дошкільної освіти (ясла-садок) №1</a:t>
            </a:r>
            <a:br>
              <a:rPr lang="uk-UA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200" b="1" dirty="0" smtClean="0">
                <a:latin typeface="Times New Roman" pitchFamily="18" charset="0"/>
                <a:cs typeface="Times New Roman" pitchFamily="18" charset="0"/>
              </a:rPr>
              <a:t>Донецької селищної ради Ізюмського району Харківської області</a:t>
            </a:r>
            <a:endParaRPr lang="ru-RU" sz="3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354668" y="2564904"/>
            <a:ext cx="1907704" cy="1800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472608" y="3933056"/>
            <a:ext cx="1907704" cy="1800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534979" y="5057800"/>
            <a:ext cx="1907704" cy="1800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1" b="32094"/>
          <a:stretch/>
        </p:blipFill>
        <p:spPr bwMode="auto">
          <a:xfrm>
            <a:off x="5590909" y="4222225"/>
            <a:ext cx="1880509" cy="132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316" y="2737690"/>
            <a:ext cx="1757700" cy="2153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76"/>
          <a:stretch/>
        </p:blipFill>
        <p:spPr bwMode="auto">
          <a:xfrm>
            <a:off x="3707904" y="5238717"/>
            <a:ext cx="1370164" cy="13816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00"/>
          <a:stretch/>
        </p:blipFill>
        <p:spPr bwMode="auto">
          <a:xfrm>
            <a:off x="5122420" y="5505239"/>
            <a:ext cx="1304040" cy="13527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47" b="44818"/>
          <a:stretch/>
        </p:blipFill>
        <p:spPr bwMode="auto">
          <a:xfrm>
            <a:off x="6426460" y="5651446"/>
            <a:ext cx="1491760" cy="1196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59"/>
          <a:stretch/>
        </p:blipFill>
        <p:spPr bwMode="auto">
          <a:xfrm>
            <a:off x="7802867" y="4648245"/>
            <a:ext cx="1426826" cy="1534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1644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t="5999" r="571" b="4253"/>
          <a:stretch/>
        </p:blipFill>
        <p:spPr bwMode="auto">
          <a:xfrm>
            <a:off x="0" y="23856"/>
            <a:ext cx="9272117" cy="684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48988" y="113364"/>
            <a:ext cx="5387307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37"/>
          <a:stretch/>
        </p:blipFill>
        <p:spPr bwMode="auto">
          <a:xfrm>
            <a:off x="134191" y="113364"/>
            <a:ext cx="1584176" cy="2632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3\Desktop\вайбер\изображение_viber_2023-03-02_12-16-23-44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1" r="2752" b="18880"/>
          <a:stretch/>
        </p:blipFill>
        <p:spPr bwMode="auto">
          <a:xfrm>
            <a:off x="1928786" y="3948545"/>
            <a:ext cx="1648794" cy="248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3\Desktop\вайбер\изображение_viber_2023-03-02_12-16-23-66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21"/>
          <a:stretch/>
        </p:blipFill>
        <p:spPr bwMode="auto">
          <a:xfrm>
            <a:off x="3747402" y="1210555"/>
            <a:ext cx="1683984" cy="284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3\Desktop\вайбер\изображение_viber_2023-03-02_12-16-22-59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0" b="16949"/>
          <a:stretch/>
        </p:blipFill>
        <p:spPr bwMode="auto">
          <a:xfrm>
            <a:off x="134191" y="2978743"/>
            <a:ext cx="1595960" cy="237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3\Desktop\вайбер\изображение_viber_2023-03-02_12-16-22-78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8" t="14815" r="19015" b="30247"/>
          <a:stretch/>
        </p:blipFill>
        <p:spPr bwMode="auto">
          <a:xfrm>
            <a:off x="5578509" y="835967"/>
            <a:ext cx="1657786" cy="288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3\Desktop\вайбер\изображение_viber_2023-03-02_12-16-22-90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41"/>
          <a:stretch/>
        </p:blipFill>
        <p:spPr bwMode="auto">
          <a:xfrm>
            <a:off x="1888489" y="828821"/>
            <a:ext cx="1668586" cy="284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3\Desktop\вайбер\изображение_viber_2023-03-02_12-16-23-094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2" b="14693"/>
          <a:stretch/>
        </p:blipFill>
        <p:spPr bwMode="auto">
          <a:xfrm>
            <a:off x="3747402" y="4153174"/>
            <a:ext cx="1661673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18"/>
          <a:stretch/>
        </p:blipFill>
        <p:spPr bwMode="auto">
          <a:xfrm>
            <a:off x="7380312" y="113364"/>
            <a:ext cx="1537979" cy="263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9" b="22927"/>
          <a:stretch/>
        </p:blipFill>
        <p:spPr bwMode="auto">
          <a:xfrm>
            <a:off x="5563108" y="3948545"/>
            <a:ext cx="1657786" cy="2502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1853936"/>
            <a:ext cx="1713158" cy="352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1" b="18220"/>
          <a:stretch/>
        </p:blipFill>
        <p:spPr bwMode="auto">
          <a:xfrm>
            <a:off x="7380311" y="2978743"/>
            <a:ext cx="1537979" cy="2517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48988" y="113364"/>
            <a:ext cx="65394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Робота в </a:t>
            </a:r>
            <a:r>
              <a:rPr lang="uk-UA" sz="2800" b="1" i="1" dirty="0">
                <a:latin typeface="Times New Roman" pitchFamily="18" charset="0"/>
                <a:cs typeface="Times New Roman" pitchFamily="18" charset="0"/>
              </a:rPr>
              <a:t>асинхронному </a:t>
            </a:r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 режимі</a:t>
            </a:r>
            <a:endParaRPr lang="ru-RU" sz="2800" i="1" dirty="0"/>
          </a:p>
        </p:txBody>
      </p:sp>
    </p:spTree>
    <p:extLst>
      <p:ext uri="{BB962C8B-B14F-4D97-AF65-F5344CB8AC3E}">
        <p14:creationId xmlns:p14="http://schemas.microsoft.com/office/powerpoint/2010/main" val="56543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t="5999" r="571" b="4253"/>
          <a:stretch/>
        </p:blipFill>
        <p:spPr bwMode="auto">
          <a:xfrm>
            <a:off x="-28477" y="-67686"/>
            <a:ext cx="9272117" cy="6925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95536" y="452574"/>
            <a:ext cx="4032448" cy="295232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620688"/>
            <a:ext cx="4032448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Гра завжди бажана для дитини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. </a:t>
            </a:r>
            <a:endParaRPr lang="uk-UA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Вона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створює позитивний емоційний настрій, на якому всі психічні процеси протікають активно. </a:t>
            </a:r>
            <a:endParaRPr lang="uk-U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69" b="8571"/>
          <a:stretch/>
        </p:blipFill>
        <p:spPr bwMode="auto">
          <a:xfrm>
            <a:off x="4572000" y="2564904"/>
            <a:ext cx="1333418" cy="2304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438240"/>
            <a:ext cx="1459593" cy="1898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855" y="254735"/>
            <a:ext cx="4152251" cy="195100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68" y="3771189"/>
            <a:ext cx="2915816" cy="1334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218343"/>
            <a:ext cx="2887512" cy="1457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863" y="5214201"/>
            <a:ext cx="3203401" cy="146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9"/>
          <a:stretch/>
        </p:blipFill>
        <p:spPr bwMode="auto">
          <a:xfrm>
            <a:off x="6204929" y="2564904"/>
            <a:ext cx="2970404" cy="150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029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t="5999" r="571" b="4253"/>
          <a:stretch/>
        </p:blipFill>
        <p:spPr bwMode="auto">
          <a:xfrm>
            <a:off x="-1" y="0"/>
            <a:ext cx="9272117" cy="684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548680"/>
            <a:ext cx="82089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У дошкільників є бажання самостійно діяти з предметами зі «світу дорослих» — мити посуд, накривати на стіл, підмітати, поливати квіти тощо. Тож кожного дня малюкам надають  посильні трудові доручення.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53" y="3501008"/>
            <a:ext cx="2160240" cy="2880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856" y="2636912"/>
            <a:ext cx="2042521" cy="2723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608" y="2308585"/>
            <a:ext cx="2836832" cy="3792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029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t="5999" r="571" b="4253"/>
          <a:stretch/>
        </p:blipFill>
        <p:spPr bwMode="auto">
          <a:xfrm>
            <a:off x="-1" y="0"/>
            <a:ext cx="9272117" cy="684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2843808" y="2420888"/>
            <a:ext cx="3672408" cy="22375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476672"/>
            <a:ext cx="82089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В умовах сьогодення  важлива взаємодія вихователів та батьків дітей. Тож весь матеріал від педагогів іде в першу чергу до батьків, а вже потім вони працюють з дітьми, і це </a:t>
            </a:r>
            <a:r>
              <a:rPr lang="uk-UA" sz="2400" b="1" dirty="0" err="1">
                <a:latin typeface="Times New Roman" pitchFamily="18" charset="0"/>
                <a:cs typeface="Times New Roman" pitchFamily="18" charset="0"/>
              </a:rPr>
              <a:t>непреривний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, систематичний, тематичний ланцюжок.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Як поліпшити взаємодію у розслідуванні нещасних випадків | Охорона праці і  пожежна безпе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440" y="2704215"/>
            <a:ext cx="2489143" cy="16708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519" y="4658417"/>
            <a:ext cx="1238336" cy="1651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767284"/>
            <a:ext cx="1209409" cy="1612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794" y="4658417"/>
            <a:ext cx="1256174" cy="1674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499" y="2229548"/>
            <a:ext cx="1612628" cy="2150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65290"/>
            <a:ext cx="1632571" cy="2176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038" y="4677971"/>
            <a:ext cx="1343372" cy="1791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029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t="5999" r="571" b="4253"/>
          <a:stretch/>
        </p:blipFill>
        <p:spPr bwMode="auto">
          <a:xfrm>
            <a:off x="-1" y="0"/>
            <a:ext cx="9272117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404664"/>
            <a:ext cx="83346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Проводячи анкетування серед педагогів виявили, що тільки 5-10% батьків виконують всі завдання які надають вихователі під час дистанційного навчання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00807"/>
            <a:ext cx="4896544" cy="23042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711" y="4149080"/>
            <a:ext cx="5501605" cy="255745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3029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t="5999" r="571" b="4253"/>
          <a:stretch/>
        </p:blipFill>
        <p:spPr bwMode="auto">
          <a:xfrm>
            <a:off x="-104322" y="0"/>
            <a:ext cx="9272117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3568" y="620688"/>
            <a:ext cx="79026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Зі сторони батьків,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майже у 66 % 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виникають труднощі пов`язані з дистанційним навчанням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513" y="1556792"/>
            <a:ext cx="5904656" cy="218164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19" y="4149080"/>
            <a:ext cx="3873661" cy="192138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583" y="4149080"/>
            <a:ext cx="4386059" cy="194421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3029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t="5999" r="571" b="4253"/>
          <a:stretch/>
        </p:blipFill>
        <p:spPr bwMode="auto">
          <a:xfrm>
            <a:off x="-1" y="0"/>
            <a:ext cx="9272117" cy="684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554601"/>
            <a:ext cx="82626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В нашому закладі організоване надання методичної підтримки педагогам, які мають високу педагогічну кваліфікацію, але не мають високої професійності під час дистанційного навчання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8" name="Picture 4" descr="Google Україна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2105" b="33996"/>
          <a:stretch/>
        </p:blipFill>
        <p:spPr bwMode="auto">
          <a:xfrm>
            <a:off x="284863" y="2406372"/>
            <a:ext cx="2669618" cy="1725707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29" y="4660707"/>
            <a:ext cx="4032448" cy="109375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7" t="21559" r="22453" b="8974"/>
          <a:stretch/>
        </p:blipFill>
        <p:spPr>
          <a:xfrm rot="21005067">
            <a:off x="3060513" y="2529501"/>
            <a:ext cx="1936429" cy="13918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5" t="21223" r="22829" b="12665"/>
          <a:stretch/>
        </p:blipFill>
        <p:spPr>
          <a:xfrm>
            <a:off x="4225277" y="2238131"/>
            <a:ext cx="1754070" cy="11874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3" t="22565" r="23396" b="12330"/>
          <a:stretch/>
        </p:blipFill>
        <p:spPr>
          <a:xfrm rot="332266">
            <a:off x="5274505" y="2462045"/>
            <a:ext cx="1904131" cy="12871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8" t="20552" r="22830" b="13001"/>
          <a:stretch/>
        </p:blipFill>
        <p:spPr>
          <a:xfrm rot="21012521">
            <a:off x="6749500" y="2113445"/>
            <a:ext cx="1752262" cy="11800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7" t="22230" r="23019" b="11658"/>
          <a:stretch/>
        </p:blipFill>
        <p:spPr>
          <a:xfrm rot="770880">
            <a:off x="7355701" y="2642427"/>
            <a:ext cx="1910717" cy="1289080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253" y="3502886"/>
            <a:ext cx="4765462" cy="31122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029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t="5999" r="571" b="4253"/>
          <a:stretch/>
        </p:blipFill>
        <p:spPr bwMode="auto">
          <a:xfrm>
            <a:off x="-1" y="0"/>
            <a:ext cx="9272117" cy="6842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3889" y="4785015"/>
            <a:ext cx="91267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Разом з підвищенням професійності в цифрових інструментах, не забуваємо що ми - заклад дошкільної освіти, тому готуємо свята для наших дітей, проводимо зйомки казочок, лялькових вистав, розваг, які публікуємо як у групах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Viber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Facebook 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так і на сайті закладу.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7809"/>
            <a:ext cx="3183532" cy="1536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0" name="Picture 2" descr="http://babyland.donets-osvita.gov.ua/wp-content/uploads/2022/12/yzobrazhenye_viber_2022-12-29_11-31-42-665-300x2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044" y="790208"/>
            <a:ext cx="2928056" cy="203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babyland.donets-osvita.gov.ua/wp-content/uploads/2022/12/20221223_115725-1-scaled-e1671796564405-300x20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032" y="187532"/>
            <a:ext cx="2598881" cy="1775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262" y="3560879"/>
            <a:ext cx="2965220" cy="122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9" y="2048203"/>
            <a:ext cx="3197361" cy="1512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8" t="2531" r="8248"/>
          <a:stretch/>
        </p:blipFill>
        <p:spPr bwMode="auto">
          <a:xfrm>
            <a:off x="5436096" y="2938374"/>
            <a:ext cx="3241199" cy="1811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029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t="5999" r="571" b="4253"/>
          <a:stretch/>
        </p:blipFill>
        <p:spPr bwMode="auto">
          <a:xfrm>
            <a:off x="-1" y="0"/>
            <a:ext cx="9272117" cy="684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620688"/>
            <a:ext cx="783061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Аналізуючи та узагальнюючи результативність дистанційної роботи педагогічного колективу можна оцінити як задовільну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Працюємо заради наших дітей!</a:t>
            </a:r>
          </a:p>
          <a:p>
            <a:pPr algn="ctr"/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Віримо в перемогу!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84" y="1780834"/>
            <a:ext cx="1796969" cy="1699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58"/>
          <a:stretch/>
        </p:blipFill>
        <p:spPr bwMode="auto">
          <a:xfrm>
            <a:off x="7097434" y="1502760"/>
            <a:ext cx="1629892" cy="2302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183" y="4001539"/>
            <a:ext cx="1440160" cy="19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167" y="1780834"/>
            <a:ext cx="1803196" cy="1862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818" y="1845061"/>
            <a:ext cx="1300542" cy="1734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79" y="3794187"/>
            <a:ext cx="1448476" cy="1931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254" y="4001539"/>
            <a:ext cx="2659898" cy="1994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596" y="4725515"/>
            <a:ext cx="1259142" cy="1678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4912" r="957"/>
          <a:stretch/>
        </p:blipFill>
        <p:spPr bwMode="auto">
          <a:xfrm>
            <a:off x="6084168" y="4476700"/>
            <a:ext cx="1273558" cy="2145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29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t="5999" r="571" b="4253"/>
          <a:stretch/>
        </p:blipFill>
        <p:spPr bwMode="auto">
          <a:xfrm>
            <a:off x="-1" y="0"/>
            <a:ext cx="9272117" cy="684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07464" y="2967334"/>
            <a:ext cx="643694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i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Дякую</a:t>
            </a:r>
            <a:r>
              <a:rPr lang="ru-RU" sz="60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за </a:t>
            </a:r>
            <a:r>
              <a:rPr lang="ru-RU" sz="6000" b="1" i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увагу</a:t>
            </a:r>
            <a:r>
              <a:rPr lang="ru-RU" sz="60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!</a:t>
            </a:r>
            <a:endParaRPr lang="ru-RU" sz="60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029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115"/>
            <a:ext cx="9144000" cy="6923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s://dytsadok.org.ua/upload/users_files/4a19d672a68d4610c4ea24458de9003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39539"/>
            <a:ext cx="4542789" cy="33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Верховна Рада України прийняла Закон України, що врегульовує питання  інклюзивної освіти | Асоціація міст Україн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836" y="4653137"/>
            <a:ext cx="2851094" cy="16726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2690334"/>
            <a:ext cx="568863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sz="2000" dirty="0">
              <a:latin typeface="Times New Roman" pitchFamily="18" charset="0"/>
              <a:cs typeface="Times New Roman" pitchFamily="18" charset="0"/>
            </a:endParaRPr>
          </a:p>
          <a:p>
            <a:endParaRPr lang="uk-UA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Організація </a:t>
            </a:r>
            <a:r>
              <a:rPr lang="uk-UA" sz="2400" b="1" i="1" dirty="0">
                <a:latin typeface="Times New Roman" pitchFamily="18" charset="0"/>
                <a:cs typeface="Times New Roman" pitchFamily="18" charset="0"/>
              </a:rPr>
              <a:t>освітнього процесу 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відбувається </a:t>
            </a:r>
            <a:r>
              <a:rPr lang="uk-UA" sz="2400" b="1" i="1" dirty="0">
                <a:latin typeface="Times New Roman" pitchFamily="18" charset="0"/>
                <a:cs typeface="Times New Roman" pitchFamily="18" charset="0"/>
              </a:rPr>
              <a:t>з урахуванням </a:t>
            </a:r>
            <a:r>
              <a:rPr lang="uk-UA" sz="2400" b="1" i="1" dirty="0" err="1">
                <a:latin typeface="Times New Roman" pitchFamily="18" charset="0"/>
                <a:cs typeface="Times New Roman" pitchFamily="18" charset="0"/>
              </a:rPr>
              <a:t>безпекової</a:t>
            </a:r>
            <a:r>
              <a:rPr lang="uk-UA" sz="2400" b="1" i="1" dirty="0">
                <a:latin typeface="Times New Roman" pitchFamily="18" charset="0"/>
                <a:cs typeface="Times New Roman" pitchFamily="18" charset="0"/>
              </a:rPr>
              <a:t> ситуації за допомогою дистанційної форми роботи з використанням синхронного і асинхронного навчання.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29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548680"/>
            <a:ext cx="7920880" cy="1008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3792" y="471179"/>
            <a:ext cx="7772400" cy="1085613"/>
          </a:xfrm>
        </p:spPr>
        <p:txBody>
          <a:bodyPr>
            <a:normAutofit/>
          </a:bodyPr>
          <a:lstStyle/>
          <a:p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    Педагоги  </a:t>
            </a:r>
            <a:r>
              <a:rPr lang="uk-UA" sz="2400" b="1" i="1" dirty="0">
                <a:latin typeface="Times New Roman" pitchFamily="18" charset="0"/>
                <a:cs typeface="Times New Roman" pitchFamily="18" charset="0"/>
              </a:rPr>
              <a:t>закладу  проводять дистанційну форму навчання дотримуючись 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всіх вимог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6156176" y="1605537"/>
            <a:ext cx="484632" cy="6713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2267744" y="1605537"/>
            <a:ext cx="484632" cy="6713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6800733"/>
              </p:ext>
            </p:extLst>
          </p:nvPr>
        </p:nvGraphicFramePr>
        <p:xfrm>
          <a:off x="971600" y="2420889"/>
          <a:ext cx="7488832" cy="36236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4416"/>
                <a:gridCol w="3744416"/>
              </a:tblGrid>
              <a:tr h="484203"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Синхронний режим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Асинхронний режим</a:t>
                      </a:r>
                      <a:endParaRPr lang="ru-RU" sz="20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432197">
                <a:tc>
                  <a:txBody>
                    <a:bodyPr/>
                    <a:lstStyle/>
                    <a:p>
                      <a:r>
                        <a:rPr lang="uk-UA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Відеоконференції</a:t>
                      </a:r>
                      <a:r>
                        <a:rPr lang="uk-UA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: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ZOOM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Google Meet</a:t>
                      </a:r>
                      <a:endParaRPr lang="uk-UA" sz="20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indent="0">
                        <a:buFont typeface="Wingdings" pitchFamily="2" charset="2"/>
                        <a:buNone/>
                      </a:pPr>
                      <a:r>
                        <a:rPr lang="uk-UA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Месенджери</a:t>
                      </a:r>
                      <a:endParaRPr lang="uk-UA" sz="20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Viber</a:t>
                      </a:r>
                      <a:endParaRPr lang="en-US" sz="20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Telegram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Wingdings" pitchFamily="2" charset="2"/>
                        <a:buNone/>
                      </a:pPr>
                      <a:r>
                        <a:rPr lang="uk-UA" sz="2000" b="1" smtClean="0">
                          <a:latin typeface="Times New Roman" pitchFamily="18" charset="0"/>
                          <a:cs typeface="Times New Roman" pitchFamily="18" charset="0"/>
                        </a:rPr>
                        <a:t>Месенджери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sz="2000" b="1" smtClean="0">
                          <a:latin typeface="Times New Roman" pitchFamily="18" charset="0"/>
                          <a:cs typeface="Times New Roman" pitchFamily="18" charset="0"/>
                        </a:rPr>
                        <a:t>Viber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sz="2000" b="1" smtClean="0">
                          <a:latin typeface="Times New Roman" pitchFamily="18" charset="0"/>
                          <a:cs typeface="Times New Roman" pitchFamily="18" charset="0"/>
                        </a:rPr>
                        <a:t>Telegram</a:t>
                      </a:r>
                      <a:endParaRPr lang="ru-RU" sz="2000" b="1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uk-UA" sz="2000" b="1" smtClean="0">
                          <a:latin typeface="Times New Roman" pitchFamily="18" charset="0"/>
                          <a:cs typeface="Times New Roman" pitchFamily="18" charset="0"/>
                        </a:rPr>
                        <a:t>Соціальні</a:t>
                      </a:r>
                      <a:r>
                        <a:rPr lang="uk-UA" sz="2000" b="1" baseline="0" smtClean="0">
                          <a:latin typeface="Times New Roman" pitchFamily="18" charset="0"/>
                          <a:cs typeface="Times New Roman" pitchFamily="18" charset="0"/>
                        </a:rPr>
                        <a:t> мережі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sz="2000" b="1" baseline="0" smtClean="0">
                          <a:latin typeface="Times New Roman" pitchFamily="18" charset="0"/>
                          <a:cs typeface="Times New Roman" pitchFamily="18" charset="0"/>
                        </a:rPr>
                        <a:t>Facebook</a:t>
                      </a:r>
                      <a:r>
                        <a:rPr lang="uk-UA" sz="2000" b="1" baseline="0" smtClean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sz="2000" b="1" baseline="0" smtClean="0">
                          <a:latin typeface="Times New Roman" pitchFamily="18" charset="0"/>
                          <a:cs typeface="Times New Roman" pitchFamily="18" charset="0"/>
                        </a:rPr>
                        <a:t>YouTube</a:t>
                      </a:r>
                      <a:endParaRPr lang="uk-UA" sz="2000" b="1" baseline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indent="0">
                        <a:buFont typeface="Wingdings" pitchFamily="2" charset="2"/>
                        <a:buNone/>
                      </a:pPr>
                      <a:r>
                        <a:rPr lang="uk-UA" sz="2000" b="1" baseline="0" smtClean="0">
                          <a:latin typeface="Times New Roman" pitchFamily="18" charset="0"/>
                          <a:cs typeface="Times New Roman" pitchFamily="18" charset="0"/>
                        </a:rPr>
                        <a:t>Хмарні сервіси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sz="2000" b="1" baseline="0" smtClean="0">
                          <a:latin typeface="Times New Roman" pitchFamily="18" charset="0"/>
                          <a:cs typeface="Times New Roman" pitchFamily="18" charset="0"/>
                        </a:rPr>
                        <a:t>OneDrive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sz="2000" b="1" baseline="0" smtClean="0">
                          <a:latin typeface="Times New Roman" pitchFamily="18" charset="0"/>
                          <a:cs typeface="Times New Roman" pitchFamily="18" charset="0"/>
                        </a:rPr>
                        <a:t>Google </a:t>
                      </a:r>
                      <a:r>
                        <a:rPr lang="uk-UA" sz="2000" b="1" baseline="0" smtClean="0">
                          <a:latin typeface="Times New Roman" pitchFamily="18" charset="0"/>
                          <a:cs typeface="Times New Roman" pitchFamily="18" charset="0"/>
                        </a:rPr>
                        <a:t>Диск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en-US" sz="2000" b="1" baseline="0" smtClean="0">
                          <a:latin typeface="Times New Roman" pitchFamily="18" charset="0"/>
                          <a:cs typeface="Times New Roman" pitchFamily="18" charset="0"/>
                        </a:rPr>
                        <a:t>YouTube</a:t>
                      </a:r>
                      <a:endParaRPr lang="uk-UA" sz="2000" b="1" baseline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9" t="1" b="-4225"/>
          <a:stretch/>
        </p:blipFill>
        <p:spPr bwMode="auto">
          <a:xfrm>
            <a:off x="116114" y="5022898"/>
            <a:ext cx="2871710" cy="18351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193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963214" y="764704"/>
            <a:ext cx="7641234" cy="266429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560840" cy="3802434"/>
          </a:xfrm>
        </p:spPr>
        <p:txBody>
          <a:bodyPr>
            <a:normAutofit/>
          </a:bodyPr>
          <a:lstStyle/>
          <a:p>
            <a:pPr algn="l"/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 Мета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 надання </a:t>
            </a:r>
            <a:r>
              <a:rPr lang="uk-UA" sz="2400" b="1" i="1" dirty="0">
                <a:latin typeface="Times New Roman" pitchFamily="18" charset="0"/>
                <a:cs typeface="Times New Roman" pitchFamily="18" charset="0"/>
              </a:rPr>
              <a:t>освітніх послуг шляхом застосування у навчанні сучасних інформаційно-комунікаційних технологій за певними освітніми рівнями відповідно до державних стандартів освіти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861048"/>
            <a:ext cx="3600450" cy="1988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7" b="12843"/>
          <a:stretch/>
        </p:blipFill>
        <p:spPr bwMode="auto">
          <a:xfrm>
            <a:off x="603826" y="3546986"/>
            <a:ext cx="4468160" cy="2616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трелка вправо с вырезом 2"/>
          <p:cNvSpPr/>
          <p:nvPr/>
        </p:nvSpPr>
        <p:spPr>
          <a:xfrm>
            <a:off x="315142" y="1196788"/>
            <a:ext cx="648072" cy="57606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93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103106"/>
            <a:ext cx="1202274" cy="169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855" y="4599491"/>
            <a:ext cx="1343646" cy="1892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230" y="4951419"/>
            <a:ext cx="3194700" cy="1846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764703"/>
            <a:ext cx="6984776" cy="403187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Упродовж робочого </a:t>
            </a:r>
            <a:r>
              <a:rPr lang="uk-UA" sz="28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часу </a:t>
            </a:r>
            <a:r>
              <a:rPr lang="uk-UA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педагогічні працівники:</a:t>
            </a:r>
            <a:endParaRPr lang="ru-RU" sz="28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викону</a:t>
            </a:r>
            <a:r>
              <a:rPr lang="uk-UA" sz="2000" b="1" i="1" dirty="0" err="1">
                <a:latin typeface="Times New Roman" pitchFamily="18" charset="0"/>
                <a:cs typeface="Times New Roman" pitchFamily="18" charset="0"/>
              </a:rPr>
              <a:t>ють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обов’язки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передбачені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трудовим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договором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організ</a:t>
            </a:r>
            <a:r>
              <a:rPr lang="uk-UA" sz="2000" b="1" i="1" dirty="0" err="1">
                <a:latin typeface="Times New Roman" pitchFamily="18" charset="0"/>
                <a:cs typeface="Times New Roman" pitchFamily="18" charset="0"/>
              </a:rPr>
              <a:t>овують</a:t>
            </a:r>
            <a:r>
              <a:rPr lang="uk-UA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та провод</a:t>
            </a:r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ять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освітній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процес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складають </a:t>
            </a:r>
            <a:r>
              <a:rPr lang="uk-UA" sz="2000" b="1" i="1" dirty="0">
                <a:latin typeface="Times New Roman" pitchFamily="18" charset="0"/>
                <a:cs typeface="Times New Roman" pitchFamily="18" charset="0"/>
              </a:rPr>
              <a:t>план </a:t>
            </a:r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роботи;    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Wingdings" pitchFamily="2" charset="2"/>
              <a:buChar char="ü"/>
            </a:pPr>
            <a:r>
              <a:rPr lang="uk-UA" sz="2000" b="1" i="1" dirty="0">
                <a:latin typeface="Times New Roman" pitchFamily="18" charset="0"/>
                <a:cs typeface="Times New Roman" pitchFamily="18" charset="0"/>
              </a:rPr>
              <a:t>записують </a:t>
            </a:r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відео-заняття;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Wingdings" pitchFamily="2" charset="2"/>
              <a:buChar char="ü"/>
            </a:pPr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виготовляють </a:t>
            </a:r>
            <a:r>
              <a:rPr lang="uk-UA" sz="2000" b="1" i="1" dirty="0">
                <a:latin typeface="Times New Roman" pitchFamily="18" charset="0"/>
                <a:cs typeface="Times New Roman" pitchFamily="18" charset="0"/>
              </a:rPr>
              <a:t>дидактичні ігри та наочний </a:t>
            </a:r>
            <a:endParaRPr lang="uk-UA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матеріал;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відповіда</a:t>
            </a:r>
            <a:r>
              <a:rPr lang="uk-UA" sz="2000" b="1" i="1" dirty="0" err="1">
                <a:latin typeface="Times New Roman" pitchFamily="18" charset="0"/>
                <a:cs typeface="Times New Roman" pitchFamily="18" charset="0"/>
              </a:rPr>
              <a:t>ють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дзвінки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керівника</a:t>
            </a:r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uk-UA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перевіря</a:t>
            </a:r>
            <a:r>
              <a:rPr lang="uk-UA" sz="2000" b="1" i="1" dirty="0" err="1">
                <a:latin typeface="Times New Roman" pitchFamily="18" charset="0"/>
                <a:cs typeface="Times New Roman" pitchFamily="18" charset="0"/>
              </a:rPr>
              <a:t>ють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електронну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пошту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та </a:t>
            </a:r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оперативно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відповіда</a:t>
            </a:r>
            <a:r>
              <a:rPr lang="uk-UA" sz="2000" b="1" i="1" dirty="0" err="1">
                <a:latin typeface="Times New Roman" pitchFamily="18" charset="0"/>
                <a:cs typeface="Times New Roman" pitchFamily="18" charset="0"/>
              </a:rPr>
              <a:t>ють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на </a:t>
            </a:r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звернення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197411"/>
            <a:ext cx="1276767" cy="181139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919" y="3269626"/>
            <a:ext cx="1253665" cy="182279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28191" y="2675541"/>
            <a:ext cx="1230779" cy="18002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82906" y="1941018"/>
            <a:ext cx="1152127" cy="165638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57108" y="1175100"/>
            <a:ext cx="1245158" cy="176129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1" r="18221"/>
          <a:stretch/>
        </p:blipFill>
        <p:spPr bwMode="auto">
          <a:xfrm rot="16200000">
            <a:off x="1127629" y="4055299"/>
            <a:ext cx="1704166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193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020" y="260647"/>
            <a:ext cx="7308980" cy="1606715"/>
          </a:xfrm>
        </p:spPr>
        <p:txBody>
          <a:bodyPr>
            <a:noAutofit/>
          </a:bodyPr>
          <a:lstStyle/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Разом з власними розробками ми використовуємо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роботі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матеріали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розміщені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сайті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МОН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250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8000" dirty="0" err="1">
                <a:latin typeface="Times New Roman" pitchFamily="18" charset="0"/>
                <a:cs typeface="Times New Roman" pitchFamily="18" charset="0"/>
              </a:rPr>
              <a:t>Сучасне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dirty="0" err="1">
                <a:latin typeface="Times New Roman" pitchFamily="18" charset="0"/>
                <a:cs typeface="Times New Roman" pitchFamily="18" charset="0"/>
              </a:rPr>
              <a:t>дошклілля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dirty="0" err="1">
                <a:latin typeface="Times New Roman" pitchFamily="18" charset="0"/>
                <a:cs typeface="Times New Roman" pitchFamily="18" charset="0"/>
              </a:rPr>
              <a:t>крилами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8000" dirty="0" err="1">
                <a:latin typeface="Times New Roman" pitchFamily="18" charset="0"/>
                <a:cs typeface="Times New Roman" pitchFamily="18" charset="0"/>
              </a:rPr>
              <a:t>захисту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en-US" sz="8000" dirty="0">
                <a:latin typeface="Times New Roman" pitchFamily="18" charset="0"/>
                <a:cs typeface="Times New Roman" pitchFamily="18" charset="0"/>
                <a:hlinkClick r:id="rId3"/>
              </a:rPr>
              <a:t>https://</a:t>
            </a:r>
            <a:r>
              <a:rPr lang="en-US" sz="8000" dirty="0" smtClean="0">
                <a:latin typeface="Times New Roman" pitchFamily="18" charset="0"/>
                <a:cs typeface="Times New Roman" pitchFamily="18" charset="0"/>
                <a:hlinkClick r:id="rId3"/>
              </a:rPr>
              <a:t>mon.gov.ua/ua/osvita/doshkilna-osvita/suchasne-</a:t>
            </a:r>
            <a:endParaRPr lang="uk-UA" sz="8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8000" dirty="0" err="1" smtClean="0">
                <a:latin typeface="Times New Roman" pitchFamily="18" charset="0"/>
                <a:cs typeface="Times New Roman" pitchFamily="18" charset="0"/>
              </a:rPr>
              <a:t>doshkillya-pid-krilami-zahistu</a:t>
            </a:r>
            <a:r>
              <a:rPr lang="en-US" sz="80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en-US" sz="80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платформу </a:t>
            </a:r>
            <a:r>
              <a:rPr lang="ru-RU" sz="8000" dirty="0" err="1"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dirty="0" err="1">
                <a:latin typeface="Times New Roman" pitchFamily="18" charset="0"/>
                <a:cs typeface="Times New Roman" pitchFamily="18" charset="0"/>
              </a:rPr>
              <a:t>дошкільнят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 «НУМО» 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https://numo.mon.gov.ua/;</a:t>
            </a:r>
          </a:p>
          <a:p>
            <a:pPr marL="0" indent="0" algn="ctr">
              <a:buNone/>
            </a:pPr>
            <a:r>
              <a:rPr lang="uk-UA" sz="8000" b="1" dirty="0" smtClean="0">
                <a:latin typeface="Times New Roman" pitchFamily="18" charset="0"/>
                <a:cs typeface="Times New Roman" pitchFamily="18" charset="0"/>
              </a:rPr>
              <a:t>Також відвідуємо </a:t>
            </a:r>
            <a:r>
              <a:rPr lang="ru-RU" sz="8000" b="1" dirty="0" err="1" smtClean="0">
                <a:latin typeface="Times New Roman" pitchFamily="18" charset="0"/>
                <a:cs typeface="Times New Roman" pitchFamily="18" charset="0"/>
              </a:rPr>
              <a:t>корисні</a:t>
            </a: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b="1" dirty="0"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ru-RU" sz="8000" b="1" dirty="0" err="1">
                <a:latin typeface="Times New Roman" pitchFamily="18" charset="0"/>
                <a:cs typeface="Times New Roman" pitchFamily="18" charset="0"/>
              </a:rPr>
              <a:t>цікаві</a:t>
            </a:r>
            <a:r>
              <a:rPr lang="ru-RU" sz="8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b="1" dirty="0" err="1">
                <a:latin typeface="Times New Roman" pitchFamily="18" charset="0"/>
                <a:cs typeface="Times New Roman" pitchFamily="18" charset="0"/>
              </a:rPr>
              <a:t>сайти</a:t>
            </a: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sz="8000" dirty="0" err="1">
                <a:latin typeface="Times New Roman" pitchFamily="18" charset="0"/>
                <a:cs typeface="Times New Roman" pitchFamily="18" charset="0"/>
              </a:rPr>
              <a:t>любов’ю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8000" dirty="0" err="1">
                <a:latin typeface="Times New Roman" pitchFamily="18" charset="0"/>
                <a:cs typeface="Times New Roman" pitchFamily="18" charset="0"/>
              </a:rPr>
              <a:t>дітей</a:t>
            </a:r>
            <a:endParaRPr lang="ru-RU" sz="8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8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https://</a:t>
            </a:r>
            <a:r>
              <a:rPr lang="en-US" sz="8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www.youtube.com/user/</a:t>
            </a:r>
            <a:endParaRPr lang="uk-UA" sz="80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8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SonechkoProject</a:t>
            </a:r>
            <a:r>
              <a:rPr lang="en-US" sz="8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/videos</a:t>
            </a:r>
            <a:endParaRPr lang="en-US" sz="8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8000" dirty="0" err="1" smtClean="0">
                <a:latin typeface="Times New Roman" pitchFamily="18" charset="0"/>
                <a:cs typeface="Times New Roman" pitchFamily="18" charset="0"/>
              </a:rPr>
              <a:t>МегаЗнайка</a:t>
            </a:r>
            <a:endParaRPr lang="ru-RU" sz="8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http://www.megaznaika.com.ua/</a:t>
            </a:r>
          </a:p>
          <a:p>
            <a:pPr marL="0" indent="0">
              <a:buNone/>
            </a:pPr>
            <a:r>
              <a:rPr lang="ru-RU" sz="8000" dirty="0" err="1" smtClean="0">
                <a:latin typeface="Times New Roman" pitchFamily="18" charset="0"/>
                <a:cs typeface="Times New Roman" pitchFamily="18" charset="0"/>
              </a:rPr>
              <a:t>Медіаграмотність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ru-RU" sz="8000" dirty="0" err="1">
                <a:latin typeface="Times New Roman" pitchFamily="18" charset="0"/>
                <a:cs typeface="Times New Roman" pitchFamily="18" charset="0"/>
              </a:rPr>
              <a:t>критичне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dirty="0" err="1">
                <a:latin typeface="Times New Roman" pitchFamily="18" charset="0"/>
                <a:cs typeface="Times New Roman" pitchFamily="18" charset="0"/>
              </a:rPr>
              <a:t>мислення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8000" dirty="0" err="1">
                <a:latin typeface="Times New Roman" pitchFamily="18" charset="0"/>
                <a:cs typeface="Times New Roman" pitchFamily="18" charset="0"/>
              </a:rPr>
              <a:t>закладі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dirty="0" err="1">
                <a:latin typeface="Times New Roman" pitchFamily="18" charset="0"/>
                <a:cs typeface="Times New Roman" pitchFamily="18" charset="0"/>
              </a:rPr>
              <a:t>дошкільної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dirty="0" err="1">
                <a:latin typeface="Times New Roman" pitchFamily="18" charset="0"/>
                <a:cs typeface="Times New Roman" pitchFamily="18" charset="0"/>
              </a:rPr>
              <a:t>освіти</a:t>
            </a:r>
            <a:endParaRPr lang="ru-RU" sz="8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8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https://www.aup.com.ua/uploads/Mediahramotnist_V_Zakladi_Doshkilnoi_Osvity_AUP_2020.pdf</a:t>
            </a:r>
          </a:p>
          <a:p>
            <a:pPr marL="0" indent="0">
              <a:buNone/>
            </a:pPr>
            <a:r>
              <a:rPr lang="ru-RU" sz="8000" dirty="0" err="1" smtClean="0">
                <a:latin typeface="Times New Roman" pitchFamily="18" charset="0"/>
                <a:cs typeface="Times New Roman" pitchFamily="18" charset="0"/>
              </a:rPr>
              <a:t>Розвиток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dirty="0" err="1">
                <a:latin typeface="Times New Roman" pitchFamily="18" charset="0"/>
                <a:cs typeface="Times New Roman" pitchFamily="18" charset="0"/>
              </a:rPr>
              <a:t>дитини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8000" dirty="0" err="1">
                <a:latin typeface="Times New Roman" pitchFamily="18" charset="0"/>
                <a:cs typeface="Times New Roman" pitchFamily="18" charset="0"/>
              </a:rPr>
              <a:t>Практичні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dirty="0" err="1">
                <a:latin typeface="Times New Roman" pitchFamily="18" charset="0"/>
                <a:cs typeface="Times New Roman" pitchFamily="18" charset="0"/>
              </a:rPr>
              <a:t>завдання</a:t>
            </a:r>
            <a:endParaRPr lang="ru-RU" sz="8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8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http://childdevelop.com.ua/worksheets</a:t>
            </a:r>
            <a:r>
              <a:rPr lang="en-US" sz="8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/</a:t>
            </a:r>
            <a:endParaRPr lang="uk-UA" sz="80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8000" dirty="0" smtClean="0">
                <a:latin typeface="Times New Roman" pitchFamily="18" charset="0"/>
                <a:cs typeface="Times New Roman" pitchFamily="18" charset="0"/>
              </a:rPr>
              <a:t>Та інші</a:t>
            </a:r>
            <a:endParaRPr lang="en-US" sz="8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63" t="8282" r="37722" b="71559"/>
          <a:stretch/>
        </p:blipFill>
        <p:spPr bwMode="auto">
          <a:xfrm>
            <a:off x="6921062" y="1569855"/>
            <a:ext cx="1860331" cy="858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63" y="404664"/>
            <a:ext cx="1809792" cy="949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952" y="3429000"/>
            <a:ext cx="4716404" cy="10007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555" y="5373216"/>
            <a:ext cx="4075925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8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9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635896" y="188640"/>
            <a:ext cx="4680520" cy="27496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" t="3372" b="111"/>
          <a:stretch/>
        </p:blipFill>
        <p:spPr bwMode="auto">
          <a:xfrm rot="20281742">
            <a:off x="155900" y="319279"/>
            <a:ext cx="3271393" cy="24334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35896" y="260648"/>
            <a:ext cx="46805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Кожен день починається  зі 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спілкування!</a:t>
            </a:r>
          </a:p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ихователі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записують невеличке повідомлення 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де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вітають дітей і націлюють  на виконання поставлених завдань згідно теми тижня.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0-02-05-486f2476dcea3df0f0d64eee6beea21aaffecfec3e16ba323d855ef34032ab93_490aed6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>
            <a:lum contrast="20000"/>
          </a:blip>
          <a:srcRect l="21300" t="-2358" r="21405"/>
          <a:stretch/>
        </p:blipFill>
        <p:spPr>
          <a:xfrm>
            <a:off x="5796136" y="2984767"/>
            <a:ext cx="2028352" cy="3623650"/>
          </a:xfrm>
          <a:prstGeom prst="rect">
            <a:avLst/>
          </a:prstGeom>
        </p:spPr>
      </p:pic>
      <p:pic>
        <p:nvPicPr>
          <p:cNvPr id="5" name="0-02-05-18b0b3a85dd58103e932588277ceefd7b7a3a182803edad8c99d3755d9cbeb9c_725b18ae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>
                  <p14:fade out="25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7544" y="3276341"/>
            <a:ext cx="4556006" cy="256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3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99989" y="307219"/>
            <a:ext cx="7776864" cy="9750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99989" y="307220"/>
            <a:ext cx="77768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 Ранкову 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зарядку 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дітям пропонують  виконати 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разом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батьками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1" y="2060848"/>
            <a:ext cx="1853747" cy="24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14660"/>
            <a:ext cx="3860725" cy="386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4" b="9457"/>
          <a:stretch/>
        </p:blipFill>
        <p:spPr bwMode="auto">
          <a:xfrm>
            <a:off x="610136" y="1714660"/>
            <a:ext cx="1656184" cy="2623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41333"/>
            <a:ext cx="3015104" cy="1824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193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t="5999" r="571" b="4253"/>
          <a:stretch/>
        </p:blipFill>
        <p:spPr bwMode="auto">
          <a:xfrm>
            <a:off x="42488" y="0"/>
            <a:ext cx="9272117" cy="6842567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5" name="Скругленный прямоугольник 4"/>
          <p:cNvSpPr/>
          <p:nvPr/>
        </p:nvSpPr>
        <p:spPr>
          <a:xfrm>
            <a:off x="2483768" y="404664"/>
            <a:ext cx="4222518" cy="120032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404664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Заняття</a:t>
            </a:r>
          </a:p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(в синхронному 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режимі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згідно розкладу. </a:t>
            </a:r>
            <a:endParaRPr lang="uk-U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1" b="36064"/>
          <a:stretch/>
        </p:blipFill>
        <p:spPr bwMode="auto">
          <a:xfrm>
            <a:off x="1908438" y="2073727"/>
            <a:ext cx="1490860" cy="180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" b="22809"/>
          <a:stretch/>
        </p:blipFill>
        <p:spPr bwMode="auto">
          <a:xfrm>
            <a:off x="7449925" y="1770382"/>
            <a:ext cx="1400969" cy="2055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8" b="7104"/>
          <a:stretch/>
        </p:blipFill>
        <p:spPr bwMode="auto">
          <a:xfrm>
            <a:off x="3745499" y="2094994"/>
            <a:ext cx="1577437" cy="2453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 descr="http://babyland.donets-osvita.gov.ua/wp-content/uploads/2023/01/yzobrazhenye_viber_2023-01-26_13-30-41-886-146x30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67"/>
          <a:stretch/>
        </p:blipFill>
        <p:spPr bwMode="auto">
          <a:xfrm>
            <a:off x="1941731" y="4374302"/>
            <a:ext cx="1390650" cy="187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babyland.donets-osvita.gov.ua/wp-content/uploads/2023/01/yzobrazhenye_viber_2023-01-26_13-30-42-006-146x30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9" b="8503"/>
          <a:stretch/>
        </p:blipFill>
        <p:spPr bwMode="auto">
          <a:xfrm>
            <a:off x="5796135" y="2057008"/>
            <a:ext cx="1390650" cy="242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babyland.donets-osvita.gov.ua/wp-content/uploads/2023/01/yzobrazhenye_viber_2023-01-26_13-30-41-519-146x300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379" r="-2187" b="15500"/>
          <a:stretch/>
        </p:blipFill>
        <p:spPr bwMode="auto">
          <a:xfrm>
            <a:off x="7449925" y="4293096"/>
            <a:ext cx="1421072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1" name="Picture 1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5" r="188" b="15557"/>
          <a:stretch/>
        </p:blipFill>
        <p:spPr bwMode="auto">
          <a:xfrm>
            <a:off x="323528" y="4474120"/>
            <a:ext cx="1317749" cy="2141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5" name="Picture 21" descr="http://babyland.donets-osvita.gov.ua/wp-content/uploads/2023/01/yzobrazhenye_viber_2023-01-26_13-42-13-521-146x300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93"/>
          <a:stretch/>
        </p:blipFill>
        <p:spPr bwMode="auto">
          <a:xfrm>
            <a:off x="3507925" y="4725143"/>
            <a:ext cx="1087102" cy="193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7" name="Picture 23" descr="http://babyland.donets-osvita.gov.ua/wp-content/uploads/2023/01/yzobrazhenye_viber_2023-01-26_13-42-13-639-146x300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66"/>
          <a:stretch/>
        </p:blipFill>
        <p:spPr bwMode="auto">
          <a:xfrm>
            <a:off x="6225788" y="4784763"/>
            <a:ext cx="1044007" cy="183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9" name="Picture 25" descr="http://babyland.donets-osvita.gov.ua/wp-content/uploads/2023/01/yzobrazhenye_viber_2023-01-26_13-37-34-723-146x300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947" y="4751475"/>
            <a:ext cx="977197" cy="200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0" name="Picture 26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89"/>
          <a:stretch/>
        </p:blipFill>
        <p:spPr bwMode="auto">
          <a:xfrm>
            <a:off x="399658" y="1772816"/>
            <a:ext cx="1242467" cy="2407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029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902</TotalTime>
  <Words>469</Words>
  <Application>Microsoft Office PowerPoint</Application>
  <PresentationFormat>Экран (4:3)</PresentationFormat>
  <Paragraphs>86</Paragraphs>
  <Slides>19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 Особливості організації дошкільної освіти в умовах воєнного стану з досвіду роботи Донецького закладу дошкільної освіти (ясла-садок) №1 Донецької селищної ради Ізюмського району Харківської області</vt:lpstr>
      <vt:lpstr>Презентация PowerPoint</vt:lpstr>
      <vt:lpstr>    Педагоги  закладу  проводять дистанційну форму навчання дотримуючись всіх вимог</vt:lpstr>
      <vt:lpstr> Мета:   надання освітніх послуг шляхом застосування у навчанні сучасних інформаційно-комунікаційних технологій за певними освітніми рівнями відповідно до державних стандартів освіти.</vt:lpstr>
      <vt:lpstr>Презентация PowerPoint</vt:lpstr>
      <vt:lpstr>Разом з власними розробками ми використовуємо у роботі матеріали, розміщені на сайті МОН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Донецький заклад дошкільної освіти  (ясла-садок) №1  Донецької селищної ради  Ізюмського району Харківської області</dc:title>
  <dc:creator>3</dc:creator>
  <cp:lastModifiedBy>3</cp:lastModifiedBy>
  <cp:revision>47</cp:revision>
  <dcterms:created xsi:type="dcterms:W3CDTF">2023-02-23T05:37:22Z</dcterms:created>
  <dcterms:modified xsi:type="dcterms:W3CDTF">2023-03-02T11:22:31Z</dcterms:modified>
</cp:coreProperties>
</file>