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20" r:id="rId3"/>
    <p:sldId id="426" r:id="rId4"/>
    <p:sldId id="427" r:id="rId5"/>
    <p:sldId id="268" r:id="rId6"/>
    <p:sldId id="428" r:id="rId7"/>
    <p:sldId id="336" r:id="rId8"/>
    <p:sldId id="429" r:id="rId9"/>
    <p:sldId id="430" r:id="rId10"/>
    <p:sldId id="431" r:id="rId11"/>
    <p:sldId id="432"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AF90774-236A-424E-86DD-28E5A2FFE2CD}">
          <p14:sldIdLst>
            <p14:sldId id="256"/>
            <p14:sldId id="420"/>
            <p14:sldId id="426"/>
            <p14:sldId id="427"/>
            <p14:sldId id="268"/>
            <p14:sldId id="428"/>
            <p14:sldId id="336"/>
            <p14:sldId id="429"/>
            <p14:sldId id="430"/>
            <p14:sldId id="431"/>
            <p14:sldId id="432"/>
          </p14:sldIdLst>
        </p14:section>
        <p14:section name="Раздел без заголовка" id="{018A51AB-054A-4360-ACF2-1EDFFA35BC5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E1F0"/>
    <a:srgbClr val="A1EEFD"/>
    <a:srgbClr val="F8FADE"/>
    <a:srgbClr val="B5E0F5"/>
    <a:srgbClr val="F5D7CB"/>
    <a:srgbClr val="C6ECEB"/>
    <a:srgbClr val="0FA0F9"/>
    <a:srgbClr val="9ACEBE"/>
    <a:srgbClr val="C99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107" d="100"/>
          <a:sy n="107" d="100"/>
        </p:scale>
        <p:origin x="7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7173A-FAFC-49A3-9B09-87F8153DD275}" type="datetimeFigureOut">
              <a:rPr lang="uk-UA" smtClean="0"/>
              <a:t>20.02.2024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B72CE-E00B-4C18-A178-B79F1D2D942B}" type="slidenum">
              <a:rPr lang="uk-UA" smtClean="0"/>
              <a:t>‹#›</a:t>
            </a:fld>
            <a:endParaRPr lang="uk-UA"/>
          </a:p>
        </p:txBody>
      </p:sp>
    </p:spTree>
    <p:extLst>
      <p:ext uri="{BB962C8B-B14F-4D97-AF65-F5344CB8AC3E}">
        <p14:creationId xmlns:p14="http://schemas.microsoft.com/office/powerpoint/2010/main" val="11651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078DA3-7580-4570-A6B3-1D1D8130B50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1AB4513-17C9-4A8E-955E-96C2805E1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DE89FB5D-EFCC-44D9-B296-DEA3B3DBDF2B}"/>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37FD7E5A-AA4B-4895-AABF-49425A59A19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8FD646A-E292-41CA-A4CE-70435D32A4AD}"/>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97250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0E004-6BCB-48AE-B95C-89C12080889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D92D838-0F2A-47AA-B1CB-0A3D71DB100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DB4000C-7F43-4DA7-AD42-E62A9BB87250}"/>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A0361A0F-C869-4EF7-BB68-DC904B503EF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443B846-6DC0-4E7C-83FF-06E2960A6EEC}"/>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390739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F755EC4A-E300-4980-8F0F-33B37E2F99F1}"/>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C7522D4-7A5C-4893-9BC5-63EB510F617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621E015-78B3-4B10-BFF0-318168E52E6D}"/>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44D99D9B-0B20-4787-8161-F69EBA39A64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A6A96F9-E94D-4579-AFA1-7B650A31DF74}"/>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308927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57643-F942-47DD-8991-886D32193F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2CF3516-D22B-47B0-9363-10BD51E23755}"/>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D22C2D5-D456-4B54-A5F6-C38F8E182FB5}"/>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4511742F-E538-45AE-8DC7-CD0962932F3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56F252C-A50C-4F50-A332-537486B6247B}"/>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284749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B7A36F-6CBD-4E7F-A37D-02ED84EBA965}"/>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5B2BC27-106E-47C4-B4E4-9B79F91C1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AE879D4E-5211-4F71-80A5-A10A09B6CED3}"/>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D5F6E2BA-FFF8-4056-8F98-BF3E2876DD7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65D420B-BD45-404B-8842-09697101E9F2}"/>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99092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3E08C0-E6C1-4438-BFC3-6C0145F3871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20A7991-4EFD-43B7-A231-2901C64879E7}"/>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834477A6-D974-4876-81B5-F4593CEB7C8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694F7388-EB81-44D7-BC05-882C4C30CFCC}"/>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6" name="Місце для нижнього колонтитула 5">
            <a:extLst>
              <a:ext uri="{FF2B5EF4-FFF2-40B4-BE49-F238E27FC236}">
                <a16:creationId xmlns:a16="http://schemas.microsoft.com/office/drawing/2014/main" id="{23E6C8E7-4ED2-494D-B51E-864D5677FED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9C72890-4A04-4024-B684-EE4BA73E30D5}"/>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123772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E8D5DB-B707-473E-B1D6-69548D41219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91B3C68-08E7-4DFC-9389-24D5AAB2F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AB452E94-C907-4B81-9495-6E8D716086C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346C6F2E-21A9-4470-9161-CAAD95927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C958851-454B-4214-B19F-DB83AC0CA66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160CC238-E8E8-42C9-8A50-660EC2C48CF2}"/>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8" name="Місце для нижнього колонтитула 7">
            <a:extLst>
              <a:ext uri="{FF2B5EF4-FFF2-40B4-BE49-F238E27FC236}">
                <a16:creationId xmlns:a16="http://schemas.microsoft.com/office/drawing/2014/main" id="{4CAA6A09-7FF2-4072-8218-3017FADB3420}"/>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4A50535E-C8B2-4C07-B5D2-3B1541690E41}"/>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159344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DF709-D857-4F2C-BCB8-80FD3C889E2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5FC75CF4-0CFF-493F-92FF-5A7730D90FAB}"/>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4" name="Місце для нижнього колонтитула 3">
            <a:extLst>
              <a:ext uri="{FF2B5EF4-FFF2-40B4-BE49-F238E27FC236}">
                <a16:creationId xmlns:a16="http://schemas.microsoft.com/office/drawing/2014/main" id="{66339805-188F-40F2-B4C7-D36ACAFFD4CE}"/>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BD24F8D0-D6F2-4D7B-AA4B-427F3FEEA179}"/>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286746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FC6D3FE3-F8DD-47C2-BB9D-B55D40FC9212}"/>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3" name="Місце для нижнього колонтитула 2">
            <a:extLst>
              <a:ext uri="{FF2B5EF4-FFF2-40B4-BE49-F238E27FC236}">
                <a16:creationId xmlns:a16="http://schemas.microsoft.com/office/drawing/2014/main" id="{E05632CC-0136-4791-99AA-A55227A455A8}"/>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A0FA23EC-8CFE-43EC-BAD7-EFC01FFFB021}"/>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161186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E3C7D4-15E9-4DC7-9ECF-9470CE21588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99E3F64-6C10-4840-A694-5DBCAD62F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C271BEAE-A7FB-4F7E-BC7A-E7F90BF12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3C5C204-D3D8-4D85-84E4-C0F36327F973}"/>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6" name="Місце для нижнього колонтитула 5">
            <a:extLst>
              <a:ext uri="{FF2B5EF4-FFF2-40B4-BE49-F238E27FC236}">
                <a16:creationId xmlns:a16="http://schemas.microsoft.com/office/drawing/2014/main" id="{3FBDCEB5-5D10-4C98-BCF6-B4ADD80BE6A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AFEF326-5311-48C9-BDA2-3DD1327FA880}"/>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276431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41110-F012-4E4E-B16D-D7BA99D748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7FD0F1CB-5DBF-4755-B178-6C1443AEC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E2E7ACD3-DE5A-4983-B38C-52D968AA3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24E0FBA-5BD8-476E-8C46-566B6B8C15A6}"/>
              </a:ext>
            </a:extLst>
          </p:cNvPr>
          <p:cNvSpPr>
            <a:spLocks noGrp="1"/>
          </p:cNvSpPr>
          <p:nvPr>
            <p:ph type="dt" sz="half" idx="10"/>
          </p:nvPr>
        </p:nvSpPr>
        <p:spPr/>
        <p:txBody>
          <a:bodyPr/>
          <a:lstStyle/>
          <a:p>
            <a:fld id="{650ED330-D29D-46AE-AFB4-A195FB25D2E8}" type="datetimeFigureOut">
              <a:rPr lang="uk-UA" smtClean="0"/>
              <a:t>20.02.2024</a:t>
            </a:fld>
            <a:endParaRPr lang="uk-UA"/>
          </a:p>
        </p:txBody>
      </p:sp>
      <p:sp>
        <p:nvSpPr>
          <p:cNvPr id="6" name="Місце для нижнього колонтитула 5">
            <a:extLst>
              <a:ext uri="{FF2B5EF4-FFF2-40B4-BE49-F238E27FC236}">
                <a16:creationId xmlns:a16="http://schemas.microsoft.com/office/drawing/2014/main" id="{2B7525BD-0582-4F6F-837F-D658900A048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AD3AA2D-972B-4F07-8609-1AE19AD61DDA}"/>
              </a:ext>
            </a:extLst>
          </p:cNvPr>
          <p:cNvSpPr>
            <a:spLocks noGrp="1"/>
          </p:cNvSpPr>
          <p:nvPr>
            <p:ph type="sldNum" sz="quarter" idx="12"/>
          </p:nvPr>
        </p:nvSpPr>
        <p:spPr/>
        <p:txBody>
          <a:bodyPr/>
          <a:lstStyle/>
          <a:p>
            <a:fld id="{BA31A1D7-30DF-477E-9517-3F77129DCEE7}" type="slidenum">
              <a:rPr lang="uk-UA" smtClean="0"/>
              <a:t>‹#›</a:t>
            </a:fld>
            <a:endParaRPr lang="uk-UA"/>
          </a:p>
        </p:txBody>
      </p:sp>
    </p:spTree>
    <p:extLst>
      <p:ext uri="{BB962C8B-B14F-4D97-AF65-F5344CB8AC3E}">
        <p14:creationId xmlns:p14="http://schemas.microsoft.com/office/powerpoint/2010/main" val="208495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43A9C978-2963-4BBA-AAC8-6EFAE4AD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48EB716-C83C-4D90-A9CD-7FD8EC63F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0EA57D6-BBA7-4481-9C22-1C56A44E1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ED330-D29D-46AE-AFB4-A195FB25D2E8}"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47E6FC71-CC3B-4EE7-AB18-74C4B25F9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21B5D5B0-C4B4-45B0-9C04-DD4FEEC5A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1A1D7-30DF-477E-9517-3F77129DCEE7}" type="slidenum">
              <a:rPr lang="uk-UA" smtClean="0"/>
              <a:t>‹#›</a:t>
            </a:fld>
            <a:endParaRPr lang="uk-UA"/>
          </a:p>
        </p:txBody>
      </p:sp>
    </p:spTree>
    <p:extLst>
      <p:ext uri="{BB962C8B-B14F-4D97-AF65-F5344CB8AC3E}">
        <p14:creationId xmlns:p14="http://schemas.microsoft.com/office/powerpoint/2010/main" val="235093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zakon.rada.gov.ua/laws/show/463-20#Tex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DF62A-729D-460A-A04E-D2F4A4C1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 y="-251012"/>
            <a:ext cx="12192000" cy="6858000"/>
          </a:xfrm>
          <a:prstGeom prst="rect">
            <a:avLst/>
          </a:prstGeom>
        </p:spPr>
      </p:pic>
      <p:sp>
        <p:nvSpPr>
          <p:cNvPr id="6" name="TextBox 5">
            <a:extLst>
              <a:ext uri="{FF2B5EF4-FFF2-40B4-BE49-F238E27FC236}">
                <a16:creationId xmlns:a16="http://schemas.microsoft.com/office/drawing/2014/main" id="{C45B13E4-3E29-4258-9BC9-E37F3CE6C8E5}"/>
              </a:ext>
            </a:extLst>
          </p:cNvPr>
          <p:cNvSpPr txBox="1"/>
          <p:nvPr/>
        </p:nvSpPr>
        <p:spPr>
          <a:xfrm>
            <a:off x="1926455" y="1171852"/>
            <a:ext cx="8540318" cy="4783041"/>
          </a:xfrm>
          <a:prstGeom prst="rect">
            <a:avLst/>
          </a:prstGeom>
          <a:noFill/>
        </p:spPr>
        <p:txBody>
          <a:bodyPr wrap="square" rtlCol="0">
            <a:spAutoFit/>
          </a:bodyPr>
          <a:lstStyle/>
          <a:p>
            <a:pPr algn="ctr">
              <a:lnSpc>
                <a:spcPct val="110000"/>
              </a:lnSpc>
            </a:pPr>
            <a:r>
              <a:rPr lang="ru-RU" sz="4000" b="1" dirty="0">
                <a:solidFill>
                  <a:schemeClr val="accent1">
                    <a:lumMod val="75000"/>
                  </a:schemeClr>
                </a:solidFill>
                <a:latin typeface="Times New Roman" panose="02020603050405020304" pitchFamily="18" charset="0"/>
                <a:cs typeface="Times New Roman" panose="02020603050405020304" pitchFamily="18" charset="0"/>
              </a:rPr>
              <a:t>План  (</a:t>
            </a:r>
            <a:r>
              <a:rPr lang="ru-RU" sz="4000" b="1" dirty="0">
                <a:solidFill>
                  <a:srgbClr val="FF0000"/>
                </a:solidFill>
                <a:latin typeface="Times New Roman" panose="02020603050405020304" pitchFamily="18" charset="0"/>
                <a:cs typeface="Times New Roman" panose="02020603050405020304" pitchFamily="18" charset="0"/>
              </a:rPr>
              <a:t>ПРОЄКТ</a:t>
            </a:r>
            <a:r>
              <a:rPr lang="ru-RU" sz="4000" b="1" dirty="0">
                <a:solidFill>
                  <a:schemeClr val="accent1">
                    <a:lumMod val="75000"/>
                  </a:schemeClr>
                </a:solidFill>
                <a:latin typeface="Times New Roman" panose="02020603050405020304" pitchFamily="18" charset="0"/>
                <a:cs typeface="Times New Roman" panose="02020603050405020304" pitchFamily="18" charset="0"/>
              </a:rPr>
              <a:t>)</a:t>
            </a:r>
          </a:p>
          <a:p>
            <a:pPr algn="ctr">
              <a:lnSpc>
                <a:spcPct val="110000"/>
              </a:lnSpc>
            </a:pPr>
            <a:r>
              <a:rPr lang="ru-RU" sz="4000" b="1" dirty="0" err="1">
                <a:solidFill>
                  <a:schemeClr val="accent1">
                    <a:lumMod val="75000"/>
                  </a:schemeClr>
                </a:solidFill>
                <a:latin typeface="Times New Roman" panose="02020603050405020304" pitchFamily="18" charset="0"/>
                <a:cs typeface="Times New Roman" panose="02020603050405020304" pitchFamily="18" charset="0"/>
              </a:rPr>
              <a:t>трансформації</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мережі</a:t>
            </a:r>
            <a:endParaRPr lang="ru-RU" sz="4000" b="1" dirty="0">
              <a:solidFill>
                <a:schemeClr val="accent1">
                  <a:lumMod val="75000"/>
                </a:schemeClr>
              </a:solidFill>
              <a:latin typeface="Times New Roman" panose="02020603050405020304" pitchFamily="18" charset="0"/>
              <a:cs typeface="Times New Roman" panose="02020603050405020304" pitchFamily="18" charset="0"/>
            </a:endParaRPr>
          </a:p>
          <a:p>
            <a:pPr algn="ctr">
              <a:lnSpc>
                <a:spcPct val="110000"/>
              </a:lnSpc>
            </a:pPr>
            <a:r>
              <a:rPr lang="ru-RU" sz="4000" b="1" dirty="0" err="1">
                <a:solidFill>
                  <a:schemeClr val="accent1">
                    <a:lumMod val="75000"/>
                  </a:schemeClr>
                </a:solidFill>
                <a:latin typeface="Times New Roman" panose="02020603050405020304" pitchFamily="18" charset="0"/>
                <a:cs typeface="Times New Roman" panose="02020603050405020304" pitchFamily="18" charset="0"/>
              </a:rPr>
              <a:t>закладів</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загальної</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середньої</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освіти</a:t>
            </a:r>
            <a:endParaRPr lang="ru-RU" sz="4000" b="1" dirty="0">
              <a:solidFill>
                <a:schemeClr val="accent1">
                  <a:lumMod val="75000"/>
                </a:schemeClr>
              </a:solidFill>
              <a:latin typeface="Times New Roman" panose="02020603050405020304" pitchFamily="18" charset="0"/>
              <a:cs typeface="Times New Roman" panose="02020603050405020304" pitchFamily="18" charset="0"/>
            </a:endParaRPr>
          </a:p>
          <a:p>
            <a:pPr algn="ctr">
              <a:lnSpc>
                <a:spcPct val="110000"/>
              </a:lnSpc>
            </a:pPr>
            <a:r>
              <a:rPr lang="ru-RU" sz="4000" b="1" dirty="0" err="1">
                <a:solidFill>
                  <a:schemeClr val="accent1">
                    <a:lumMod val="75000"/>
                  </a:schemeClr>
                </a:solidFill>
                <a:latin typeface="Times New Roman" panose="02020603050405020304" pitchFamily="18" charset="0"/>
                <a:cs typeface="Times New Roman" panose="02020603050405020304" pitchFamily="18" charset="0"/>
              </a:rPr>
              <a:t>Донецької</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селищної</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територіальної</a:t>
            </a:r>
            <a:r>
              <a:rPr lang="ru-RU" sz="4000" b="1" dirty="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1">
                    <a:lumMod val="75000"/>
                  </a:schemeClr>
                </a:solidFill>
                <a:latin typeface="Times New Roman" panose="02020603050405020304" pitchFamily="18" charset="0"/>
                <a:cs typeface="Times New Roman" panose="02020603050405020304" pitchFamily="18" charset="0"/>
              </a:rPr>
              <a:t>громади</a:t>
            </a:r>
            <a:endParaRPr lang="ru-RU" sz="4000" b="1" dirty="0">
              <a:solidFill>
                <a:schemeClr val="accent1">
                  <a:lumMod val="75000"/>
                </a:schemeClr>
              </a:solidFill>
              <a:latin typeface="Times New Roman" panose="02020603050405020304" pitchFamily="18" charset="0"/>
              <a:cs typeface="Times New Roman" panose="02020603050405020304" pitchFamily="18" charset="0"/>
            </a:endParaRPr>
          </a:p>
          <a:p>
            <a:pPr algn="ctr">
              <a:lnSpc>
                <a:spcPct val="110000"/>
              </a:lnSpc>
            </a:pPr>
            <a:r>
              <a:rPr lang="ru-RU" sz="4000" b="1" dirty="0">
                <a:solidFill>
                  <a:schemeClr val="accent1">
                    <a:lumMod val="75000"/>
                  </a:schemeClr>
                </a:solidFill>
                <a:latin typeface="Times New Roman" panose="02020603050405020304" pitchFamily="18" charset="0"/>
                <a:cs typeface="Times New Roman" panose="02020603050405020304" pitchFamily="18" charset="0"/>
              </a:rPr>
              <a:t>на 2024-2027 роки</a:t>
            </a:r>
          </a:p>
          <a:p>
            <a:pPr algn="ctr">
              <a:lnSpc>
                <a:spcPct val="110000"/>
              </a:lnSpc>
            </a:pPr>
            <a:r>
              <a:rPr lang="uk-UA" sz="4000" b="1" dirty="0">
                <a:solidFill>
                  <a:schemeClr val="accent1">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938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40F42F20-4FFD-4CC8-984F-FAC49DB0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Головний спеціаліст Управління освіти і науки">
            <a:extLst>
              <a:ext uri="{FF2B5EF4-FFF2-40B4-BE49-F238E27FC236}">
                <a16:creationId xmlns:a16="http://schemas.microsoft.com/office/drawing/2014/main" id="{F194A0AD-7B2A-D948-9D5D-2D8396B062DF}"/>
              </a:ext>
            </a:extLst>
          </p:cNvPr>
          <p:cNvSpPr txBox="1"/>
          <p:nvPr/>
        </p:nvSpPr>
        <p:spPr>
          <a:xfrm>
            <a:off x="7242177" y="1327987"/>
            <a:ext cx="3832833" cy="83029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defTabSz="609609">
              <a:defRPr/>
            </a:pPr>
            <a:endParaRPr lang="uk-UA" sz="5062" dirty="0">
              <a:solidFill>
                <a:srgbClr val="0333FF"/>
              </a:solidFill>
            </a:endParaRPr>
          </a:p>
        </p:txBody>
      </p:sp>
      <p:sp>
        <p:nvSpPr>
          <p:cNvPr id="24" name="Головний спеціаліст Управління освіти і науки">
            <a:extLst>
              <a:ext uri="{FF2B5EF4-FFF2-40B4-BE49-F238E27FC236}">
                <a16:creationId xmlns:a16="http://schemas.microsoft.com/office/drawing/2014/main" id="{6037CD07-38C2-5240-BED8-EA804C2CD1E7}"/>
              </a:ext>
            </a:extLst>
          </p:cNvPr>
          <p:cNvSpPr txBox="1"/>
          <p:nvPr/>
        </p:nvSpPr>
        <p:spPr>
          <a:xfrm>
            <a:off x="4441820" y="895062"/>
            <a:ext cx="3381003" cy="2042290"/>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lvl="0">
              <a:defRPr/>
            </a:pPr>
            <a:endParaRPr lang="uk-UA" sz="12938" dirty="0">
              <a:solidFill>
                <a:srgbClr val="0333FF"/>
              </a:solidFill>
            </a:endParaRPr>
          </a:p>
        </p:txBody>
      </p:sp>
      <p:sp>
        <p:nvSpPr>
          <p:cNvPr id="16" name="Головний спеціаліст Управління освіти і науки">
            <a:extLst>
              <a:ext uri="{FF2B5EF4-FFF2-40B4-BE49-F238E27FC236}">
                <a16:creationId xmlns:a16="http://schemas.microsoft.com/office/drawing/2014/main" id="{8585B267-DCB3-F04E-96E6-DDC9E3152BDC}"/>
              </a:ext>
            </a:extLst>
          </p:cNvPr>
          <p:cNvSpPr txBox="1"/>
          <p:nvPr/>
        </p:nvSpPr>
        <p:spPr>
          <a:xfrm>
            <a:off x="2111869" y="2847826"/>
            <a:ext cx="2534744"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algn="ctr"/>
            <a:endParaRPr lang="uk-UA" sz="2250" dirty="0">
              <a:solidFill>
                <a:srgbClr val="7030A0"/>
              </a:solidFill>
            </a:endParaRPr>
          </a:p>
        </p:txBody>
      </p:sp>
      <p:sp>
        <p:nvSpPr>
          <p:cNvPr id="22" name="Головний спеціаліст Управління освіти і науки">
            <a:extLst>
              <a:ext uri="{FF2B5EF4-FFF2-40B4-BE49-F238E27FC236}">
                <a16:creationId xmlns:a16="http://schemas.microsoft.com/office/drawing/2014/main" id="{8C22810B-ED75-A745-894A-972C6CF6019F}"/>
              </a:ext>
            </a:extLst>
          </p:cNvPr>
          <p:cNvSpPr txBox="1"/>
          <p:nvPr/>
        </p:nvSpPr>
        <p:spPr>
          <a:xfrm>
            <a:off x="1230776" y="5531523"/>
            <a:ext cx="1793450"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2250" dirty="0">
                <a:solidFill>
                  <a:srgbClr val="0333FF"/>
                </a:solidFill>
              </a:rPr>
              <a:t> </a:t>
            </a:r>
            <a:endParaRPr lang="uk-UA" sz="2250" dirty="0">
              <a:solidFill>
                <a:srgbClr val="0333FF"/>
              </a:solidFill>
            </a:endParaRPr>
          </a:p>
        </p:txBody>
      </p:sp>
      <p:sp>
        <p:nvSpPr>
          <p:cNvPr id="23" name="Головний спеціаліст Управління освіти і науки">
            <a:extLst>
              <a:ext uri="{FF2B5EF4-FFF2-40B4-BE49-F238E27FC236}">
                <a16:creationId xmlns:a16="http://schemas.microsoft.com/office/drawing/2014/main" id="{EECABF1F-6283-294A-8937-E378C44355BD}"/>
              </a:ext>
            </a:extLst>
          </p:cNvPr>
          <p:cNvSpPr txBox="1"/>
          <p:nvPr/>
        </p:nvSpPr>
        <p:spPr>
          <a:xfrm>
            <a:off x="9591285" y="6062098"/>
            <a:ext cx="2220138" cy="52745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3094" dirty="0"/>
              <a:t> </a:t>
            </a:r>
            <a:endParaRPr lang="uk-UA" sz="3094" dirty="0">
              <a:solidFill>
                <a:srgbClr val="0333FF"/>
              </a:solidFill>
            </a:endParaRPr>
          </a:p>
        </p:txBody>
      </p:sp>
      <p:sp>
        <p:nvSpPr>
          <p:cNvPr id="9" name="Rectangle 1">
            <a:extLst>
              <a:ext uri="{FF2B5EF4-FFF2-40B4-BE49-F238E27FC236}">
                <a16:creationId xmlns:a16="http://schemas.microsoft.com/office/drawing/2014/main" id="{6551A0C5-809C-4015-9F4C-2A4B9A1FE324}"/>
              </a:ext>
            </a:extLst>
          </p:cNvPr>
          <p:cNvSpPr>
            <a:spLocks noChangeArrowheads="1"/>
          </p:cNvSpPr>
          <p:nvPr/>
        </p:nvSpPr>
        <p:spPr bwMode="auto">
          <a:xfrm>
            <a:off x="101447" y="-48897"/>
            <a:ext cx="11852427" cy="1041311"/>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algn="ctr">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ПЛАН</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1000"/>
              </a:spcAft>
            </a:pP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трансформації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закладів</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загальної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середньої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Д</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онецько</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ї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селищної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територіальної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громади</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на</a:t>
            </a:r>
          </a:p>
          <a:p>
            <a:pPr algn="ctr">
              <a:spcAft>
                <a:spcPts val="1000"/>
              </a:spcAf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2024-2027 ро</a:t>
            </a: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ки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D30242D0-0F5B-4179-83DD-BE7745160959}"/>
              </a:ext>
            </a:extLst>
          </p:cNvPr>
          <p:cNvGraphicFramePr>
            <a:graphicFrameLocks noGrp="1"/>
          </p:cNvGraphicFramePr>
          <p:nvPr>
            <p:extLst>
              <p:ext uri="{D42A27DB-BD31-4B8C-83A1-F6EECF244321}">
                <p14:modId xmlns:p14="http://schemas.microsoft.com/office/powerpoint/2010/main" val="3965755918"/>
              </p:ext>
            </p:extLst>
          </p:nvPr>
        </p:nvGraphicFramePr>
        <p:xfrm>
          <a:off x="101447" y="992414"/>
          <a:ext cx="11852427" cy="5354385"/>
        </p:xfrm>
        <a:graphic>
          <a:graphicData uri="http://schemas.openxmlformats.org/drawingml/2006/table">
            <a:tbl>
              <a:tblPr firstRow="1" firstCol="1" bandRow="1"/>
              <a:tblGrid>
                <a:gridCol w="358691">
                  <a:extLst>
                    <a:ext uri="{9D8B030D-6E8A-4147-A177-3AD203B41FA5}">
                      <a16:colId xmlns:a16="http://schemas.microsoft.com/office/drawing/2014/main" val="3520169260"/>
                    </a:ext>
                  </a:extLst>
                </a:gridCol>
                <a:gridCol w="2134127">
                  <a:extLst>
                    <a:ext uri="{9D8B030D-6E8A-4147-A177-3AD203B41FA5}">
                      <a16:colId xmlns:a16="http://schemas.microsoft.com/office/drawing/2014/main" val="3544732314"/>
                    </a:ext>
                  </a:extLst>
                </a:gridCol>
                <a:gridCol w="1887429">
                  <a:extLst>
                    <a:ext uri="{9D8B030D-6E8A-4147-A177-3AD203B41FA5}">
                      <a16:colId xmlns:a16="http://schemas.microsoft.com/office/drawing/2014/main" val="1991690055"/>
                    </a:ext>
                  </a:extLst>
                </a:gridCol>
                <a:gridCol w="3330017">
                  <a:extLst>
                    <a:ext uri="{9D8B030D-6E8A-4147-A177-3AD203B41FA5}">
                      <a16:colId xmlns:a16="http://schemas.microsoft.com/office/drawing/2014/main" val="2600125499"/>
                    </a:ext>
                  </a:extLst>
                </a:gridCol>
                <a:gridCol w="1894264">
                  <a:extLst>
                    <a:ext uri="{9D8B030D-6E8A-4147-A177-3AD203B41FA5}">
                      <a16:colId xmlns:a16="http://schemas.microsoft.com/office/drawing/2014/main" val="3082382992"/>
                    </a:ext>
                  </a:extLst>
                </a:gridCol>
                <a:gridCol w="2247899">
                  <a:extLst>
                    <a:ext uri="{9D8B030D-6E8A-4147-A177-3AD203B41FA5}">
                      <a16:colId xmlns:a16="http://schemas.microsoft.com/office/drawing/2014/main" val="871344116"/>
                    </a:ext>
                  </a:extLst>
                </a:gridCol>
              </a:tblGrid>
              <a:tr h="935517">
                <a:tc>
                  <a:txBody>
                    <a:bodyPr/>
                    <a:lstStyle/>
                    <a:p>
                      <a:pPr algn="just">
                        <a:lnSpc>
                          <a:spcPct val="115000"/>
                        </a:lnSpc>
                        <a:spcAft>
                          <a:spcPts val="1000"/>
                        </a:spcAf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Найменування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закладу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Заходи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перехідного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періоду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Найменування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закладу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після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перепрофілювання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зміни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типу)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зміни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найменування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Рівень</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забезпечується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закладом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Термін </a:t>
                      </a:r>
                      <a:r>
                        <a:rPr lang="uk-UA" sz="1400" b="1" dirty="0" err="1">
                          <a:effectLst/>
                          <a:latin typeface="Times New Roman" panose="02020603050405020304" pitchFamily="18" charset="0"/>
                          <a:ea typeface="Calibri" panose="020F0502020204030204" pitchFamily="34" charset="0"/>
                          <a:cs typeface="Times New Roman" panose="02020603050405020304" pitchFamily="18" charset="0"/>
                        </a:rPr>
                        <a:t>перепрофілю-вання</a:t>
                      </a: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 (зміни типу) або зміни найменування закладу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144703"/>
                  </a:ext>
                </a:extLst>
              </a:tr>
              <a:tr h="873096">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Андріївський ліцей №1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Зміна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установчих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Андріївський ліцей №1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початкова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базова середня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профільна середня освіта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2024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607866"/>
                  </a:ext>
                </a:extLst>
              </a:tr>
              <a:tr h="968251">
                <a:tc>
                  <a:txBody>
                    <a:bodyPr/>
                    <a:lstStyle/>
                    <a:p>
                      <a:pPr algn="just">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Андріївський ліцей №2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1.Припинення набору до 10 класу з 2025 року.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2.Зміна установчих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документів закладу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Андріївська гімназія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початкова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базова середня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2025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113733"/>
                  </a:ext>
                </a:extLst>
              </a:tr>
              <a:tr h="873096">
                <a:tc>
                  <a:txBody>
                    <a:bodyPr/>
                    <a:lstStyle/>
                    <a:p>
                      <a:pPr algn="just">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Донецький ліцей №1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Зміна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установчих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Донецький ліцей №1 Донецької селищної  ради Ізюмського району Харківської області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початкова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базова середня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профільна середня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2024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658398"/>
                  </a:ext>
                </a:extLst>
              </a:tr>
              <a:tr h="968251">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Донецький ліцей №2</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Припинення набору до 10 класу з 2025 року.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2.Зміна установчих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документів закладу.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Донецька гімназія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початкова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базова середня освіта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2025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641755"/>
                  </a:ext>
                </a:extLst>
              </a:tr>
            </a:tbl>
          </a:graphicData>
        </a:graphic>
      </p:graphicFrame>
    </p:spTree>
    <p:extLst>
      <p:ext uri="{BB962C8B-B14F-4D97-AF65-F5344CB8AC3E}">
        <p14:creationId xmlns:p14="http://schemas.microsoft.com/office/powerpoint/2010/main" val="352102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40F42F20-4FFD-4CC8-984F-FAC49DB0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97"/>
            <a:ext cx="12192000" cy="6858000"/>
          </a:xfrm>
          <a:prstGeom prst="rect">
            <a:avLst/>
          </a:prstGeom>
        </p:spPr>
      </p:pic>
      <p:sp>
        <p:nvSpPr>
          <p:cNvPr id="28" name="Головний спеціаліст Управління освіти і науки">
            <a:extLst>
              <a:ext uri="{FF2B5EF4-FFF2-40B4-BE49-F238E27FC236}">
                <a16:creationId xmlns:a16="http://schemas.microsoft.com/office/drawing/2014/main" id="{F194A0AD-7B2A-D948-9D5D-2D8396B062DF}"/>
              </a:ext>
            </a:extLst>
          </p:cNvPr>
          <p:cNvSpPr txBox="1"/>
          <p:nvPr/>
        </p:nvSpPr>
        <p:spPr>
          <a:xfrm>
            <a:off x="7242177" y="1327987"/>
            <a:ext cx="3832833" cy="83029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defTabSz="609609">
              <a:defRPr/>
            </a:pPr>
            <a:endParaRPr lang="uk-UA" sz="5062" dirty="0">
              <a:solidFill>
                <a:srgbClr val="0333FF"/>
              </a:solidFill>
            </a:endParaRPr>
          </a:p>
        </p:txBody>
      </p:sp>
      <p:sp>
        <p:nvSpPr>
          <p:cNvPr id="24" name="Головний спеціаліст Управління освіти і науки">
            <a:extLst>
              <a:ext uri="{FF2B5EF4-FFF2-40B4-BE49-F238E27FC236}">
                <a16:creationId xmlns:a16="http://schemas.microsoft.com/office/drawing/2014/main" id="{6037CD07-38C2-5240-BED8-EA804C2CD1E7}"/>
              </a:ext>
            </a:extLst>
          </p:cNvPr>
          <p:cNvSpPr txBox="1"/>
          <p:nvPr/>
        </p:nvSpPr>
        <p:spPr>
          <a:xfrm>
            <a:off x="4441820" y="895062"/>
            <a:ext cx="3381003" cy="2042290"/>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lvl="0">
              <a:defRPr/>
            </a:pPr>
            <a:endParaRPr lang="uk-UA" sz="12938" dirty="0">
              <a:solidFill>
                <a:srgbClr val="0333FF"/>
              </a:solidFill>
            </a:endParaRPr>
          </a:p>
        </p:txBody>
      </p:sp>
      <p:sp>
        <p:nvSpPr>
          <p:cNvPr id="16" name="Головний спеціаліст Управління освіти і науки">
            <a:extLst>
              <a:ext uri="{FF2B5EF4-FFF2-40B4-BE49-F238E27FC236}">
                <a16:creationId xmlns:a16="http://schemas.microsoft.com/office/drawing/2014/main" id="{8585B267-DCB3-F04E-96E6-DDC9E3152BDC}"/>
              </a:ext>
            </a:extLst>
          </p:cNvPr>
          <p:cNvSpPr txBox="1"/>
          <p:nvPr/>
        </p:nvSpPr>
        <p:spPr>
          <a:xfrm>
            <a:off x="2111869" y="2847826"/>
            <a:ext cx="2534744"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algn="ctr"/>
            <a:endParaRPr lang="uk-UA" sz="2250" dirty="0">
              <a:solidFill>
                <a:srgbClr val="7030A0"/>
              </a:solidFill>
            </a:endParaRPr>
          </a:p>
        </p:txBody>
      </p:sp>
      <p:sp>
        <p:nvSpPr>
          <p:cNvPr id="22" name="Головний спеціаліст Управління освіти і науки">
            <a:extLst>
              <a:ext uri="{FF2B5EF4-FFF2-40B4-BE49-F238E27FC236}">
                <a16:creationId xmlns:a16="http://schemas.microsoft.com/office/drawing/2014/main" id="{8C22810B-ED75-A745-894A-972C6CF6019F}"/>
              </a:ext>
            </a:extLst>
          </p:cNvPr>
          <p:cNvSpPr txBox="1"/>
          <p:nvPr/>
        </p:nvSpPr>
        <p:spPr>
          <a:xfrm>
            <a:off x="1230776" y="5531523"/>
            <a:ext cx="1793450"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2250" dirty="0">
                <a:solidFill>
                  <a:srgbClr val="0333FF"/>
                </a:solidFill>
              </a:rPr>
              <a:t> </a:t>
            </a:r>
            <a:endParaRPr lang="uk-UA" sz="2250" dirty="0">
              <a:solidFill>
                <a:srgbClr val="0333FF"/>
              </a:solidFill>
            </a:endParaRPr>
          </a:p>
        </p:txBody>
      </p:sp>
      <p:sp>
        <p:nvSpPr>
          <p:cNvPr id="23" name="Головний спеціаліст Управління освіти і науки">
            <a:extLst>
              <a:ext uri="{FF2B5EF4-FFF2-40B4-BE49-F238E27FC236}">
                <a16:creationId xmlns:a16="http://schemas.microsoft.com/office/drawing/2014/main" id="{EECABF1F-6283-294A-8937-E378C44355BD}"/>
              </a:ext>
            </a:extLst>
          </p:cNvPr>
          <p:cNvSpPr txBox="1"/>
          <p:nvPr/>
        </p:nvSpPr>
        <p:spPr>
          <a:xfrm>
            <a:off x="9591285" y="6062098"/>
            <a:ext cx="2220138" cy="52745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3094" dirty="0"/>
              <a:t> </a:t>
            </a:r>
            <a:endParaRPr lang="uk-UA" sz="3094" dirty="0">
              <a:solidFill>
                <a:srgbClr val="0333FF"/>
              </a:solidFill>
            </a:endParaRPr>
          </a:p>
        </p:txBody>
      </p:sp>
      <p:sp>
        <p:nvSpPr>
          <p:cNvPr id="9" name="Rectangle 1">
            <a:extLst>
              <a:ext uri="{FF2B5EF4-FFF2-40B4-BE49-F238E27FC236}">
                <a16:creationId xmlns:a16="http://schemas.microsoft.com/office/drawing/2014/main" id="{6551A0C5-809C-4015-9F4C-2A4B9A1FE324}"/>
              </a:ext>
            </a:extLst>
          </p:cNvPr>
          <p:cNvSpPr>
            <a:spLocks noChangeArrowheads="1"/>
          </p:cNvSpPr>
          <p:nvPr/>
        </p:nvSpPr>
        <p:spPr bwMode="auto">
          <a:xfrm>
            <a:off x="101447" y="-48897"/>
            <a:ext cx="11852427" cy="1041311"/>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algn="ctr">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ПЛАН</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1000"/>
              </a:spcAft>
            </a:pP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трансформації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закладів</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загальної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середньої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Д</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онецько</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ї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селищної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територіальної</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громади</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на</a:t>
            </a:r>
          </a:p>
          <a:p>
            <a:pPr algn="ctr">
              <a:spcAft>
                <a:spcPts val="1000"/>
              </a:spcAf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2024-2027 ро</a:t>
            </a: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ки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D30242D0-0F5B-4179-83DD-BE7745160959}"/>
              </a:ext>
            </a:extLst>
          </p:cNvPr>
          <p:cNvGraphicFramePr>
            <a:graphicFrameLocks noGrp="1"/>
          </p:cNvGraphicFramePr>
          <p:nvPr>
            <p:extLst>
              <p:ext uri="{D42A27DB-BD31-4B8C-83A1-F6EECF244321}">
                <p14:modId xmlns:p14="http://schemas.microsoft.com/office/powerpoint/2010/main" val="551238192"/>
              </p:ext>
            </p:extLst>
          </p:nvPr>
        </p:nvGraphicFramePr>
        <p:xfrm>
          <a:off x="101447" y="992414"/>
          <a:ext cx="11852427" cy="5149181"/>
        </p:xfrm>
        <a:graphic>
          <a:graphicData uri="http://schemas.openxmlformats.org/drawingml/2006/table">
            <a:tbl>
              <a:tblPr firstRow="1" firstCol="1" bandRow="1"/>
              <a:tblGrid>
                <a:gridCol w="358691">
                  <a:extLst>
                    <a:ext uri="{9D8B030D-6E8A-4147-A177-3AD203B41FA5}">
                      <a16:colId xmlns:a16="http://schemas.microsoft.com/office/drawing/2014/main" val="3520169260"/>
                    </a:ext>
                  </a:extLst>
                </a:gridCol>
                <a:gridCol w="2134127">
                  <a:extLst>
                    <a:ext uri="{9D8B030D-6E8A-4147-A177-3AD203B41FA5}">
                      <a16:colId xmlns:a16="http://schemas.microsoft.com/office/drawing/2014/main" val="3544732314"/>
                    </a:ext>
                  </a:extLst>
                </a:gridCol>
                <a:gridCol w="1887429">
                  <a:extLst>
                    <a:ext uri="{9D8B030D-6E8A-4147-A177-3AD203B41FA5}">
                      <a16:colId xmlns:a16="http://schemas.microsoft.com/office/drawing/2014/main" val="1991690055"/>
                    </a:ext>
                  </a:extLst>
                </a:gridCol>
                <a:gridCol w="3330017">
                  <a:extLst>
                    <a:ext uri="{9D8B030D-6E8A-4147-A177-3AD203B41FA5}">
                      <a16:colId xmlns:a16="http://schemas.microsoft.com/office/drawing/2014/main" val="2600125499"/>
                    </a:ext>
                  </a:extLst>
                </a:gridCol>
                <a:gridCol w="1894264">
                  <a:extLst>
                    <a:ext uri="{9D8B030D-6E8A-4147-A177-3AD203B41FA5}">
                      <a16:colId xmlns:a16="http://schemas.microsoft.com/office/drawing/2014/main" val="3082382992"/>
                    </a:ext>
                  </a:extLst>
                </a:gridCol>
                <a:gridCol w="2247899">
                  <a:extLst>
                    <a:ext uri="{9D8B030D-6E8A-4147-A177-3AD203B41FA5}">
                      <a16:colId xmlns:a16="http://schemas.microsoft.com/office/drawing/2014/main" val="871344116"/>
                    </a:ext>
                  </a:extLst>
                </a:gridCol>
              </a:tblGrid>
              <a:tr h="1291591">
                <a:tc>
                  <a:txBody>
                    <a:bodyPr/>
                    <a:lstStyle/>
                    <a:p>
                      <a:pPr algn="just">
                        <a:lnSpc>
                          <a:spcPct val="115000"/>
                        </a:lnSpc>
                        <a:spcAft>
                          <a:spcPts val="1000"/>
                        </a:spcAf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Найменування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закладу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Заходи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перехідного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періоду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Найменування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закладу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після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перепрофілювання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зміни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типу)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зміни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найменування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Рівень</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забезпечується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закладом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Термін </a:t>
                      </a:r>
                      <a:r>
                        <a:rPr lang="uk-UA" sz="1400" b="1" dirty="0" err="1">
                          <a:effectLst/>
                          <a:latin typeface="Times New Roman" panose="02020603050405020304" pitchFamily="18" charset="0"/>
                          <a:ea typeface="Calibri" panose="020F0502020204030204" pitchFamily="34" charset="0"/>
                          <a:cs typeface="Times New Roman" panose="02020603050405020304" pitchFamily="18" charset="0"/>
                        </a:rPr>
                        <a:t>перепрофілю-вання</a:t>
                      </a: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 (зміни типу) або зміни найменування закладу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144703"/>
                  </a:ext>
                </a:extLst>
              </a:tr>
              <a:tr h="1172428">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П’ятигірський</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ліцей Донецької селищної  ради  Ізюмського району Харківської області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1.Припинення набору до 10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класу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 2025 року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Зміна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установчих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П’ятигірська гімназія Донецької селищної  ради Ізюмського району Харківської області</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початкова освіта,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базова середня освіта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2025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607866"/>
                  </a:ext>
                </a:extLst>
              </a:tr>
              <a:tr h="1300206">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Пришибський</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ліцей  Донецької селищної  ради Ізюмського району Харківської області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1.Припинення набору до 10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класу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 2025 року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Зміна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установчих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Пришибська</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гімназія Донецької селищної  ради Ізюмського району Харківської області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дошкільна освіта,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початкова освіта,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базова середня освіта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2025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113733"/>
                  </a:ext>
                </a:extLst>
              </a:tr>
              <a:tr h="1172428">
                <a:tc>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Шебелинська</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гімназія Донецької селищної  ради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400" dirty="0">
                          <a:effectLst/>
                          <a:latin typeface="Times New Roman" panose="02020603050405020304" pitchFamily="18" charset="0"/>
                          <a:ea typeface="Calibri" panose="020F0502020204030204" pitchFamily="34" charset="0"/>
                        </a:rPr>
                        <a:t>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uk-UA" sz="1400" dirty="0">
                          <a:effectLst/>
                          <a:latin typeface="Times New Roman" panose="02020603050405020304" pitchFamily="18" charset="0"/>
                          <a:ea typeface="Calibri" panose="020F0502020204030204" pitchFamily="34" charset="0"/>
                        </a:rPr>
                        <a:t>Реорганізація </a:t>
                      </a:r>
                      <a:r>
                        <a:rPr lang="uk-UA" sz="1400" dirty="0" err="1">
                          <a:effectLst/>
                          <a:latin typeface="Times New Roman" panose="02020603050405020304" pitchFamily="18" charset="0"/>
                          <a:ea typeface="Calibri" panose="020F0502020204030204" pitchFamily="34" charset="0"/>
                        </a:rPr>
                        <a:t>Шебелинської</a:t>
                      </a:r>
                      <a:r>
                        <a:rPr lang="uk-UA" sz="1400" dirty="0">
                          <a:effectLst/>
                          <a:latin typeface="Times New Roman" panose="02020603050405020304" pitchFamily="18" charset="0"/>
                          <a:ea typeface="Calibri" panose="020F0502020204030204" pitchFamily="34" charset="0"/>
                        </a:rPr>
                        <a:t> гімназії Донецької селищної ради Ізюмського району Харківської області шляхом приєднання до Донецького ліцею №1 Донецької селищної ради Ізюмського району Харківської області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100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100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2024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1" marR="30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658398"/>
                  </a:ext>
                </a:extLst>
              </a:tr>
            </a:tbl>
          </a:graphicData>
        </a:graphic>
      </p:graphicFrame>
      <p:sp>
        <p:nvSpPr>
          <p:cNvPr id="11" name="TextBox 10">
            <a:extLst>
              <a:ext uri="{FF2B5EF4-FFF2-40B4-BE49-F238E27FC236}">
                <a16:creationId xmlns:a16="http://schemas.microsoft.com/office/drawing/2014/main" id="{B9686E86-8AB7-4961-891F-B8C5FA3C3E3B}"/>
              </a:ext>
            </a:extLst>
          </p:cNvPr>
          <p:cNvSpPr txBox="1"/>
          <p:nvPr/>
        </p:nvSpPr>
        <p:spPr>
          <a:xfrm>
            <a:off x="238127" y="6113541"/>
            <a:ext cx="11715748" cy="461665"/>
          </a:xfrm>
          <a:prstGeom prst="rect">
            <a:avLst/>
          </a:prstGeom>
          <a:noFill/>
        </p:spPr>
        <p:txBody>
          <a:bodyPr wrap="square">
            <a:spAutoFit/>
          </a:bodyPr>
          <a:lstStyle/>
          <a:p>
            <a:r>
              <a:rPr lang="ru-RU" sz="1200" b="1" dirty="0">
                <a:solidFill>
                  <a:srgbClr val="FF0000"/>
                </a:solidFill>
                <a:latin typeface="Times New Roman" panose="02020603050405020304" pitchFamily="18" charset="0"/>
                <a:cs typeface="Times New Roman" panose="02020603050405020304" pitchFamily="18" charset="0"/>
              </a:rPr>
              <a:t>Порядок </a:t>
            </a:r>
            <a:r>
              <a:rPr lang="ru-RU" sz="1200" b="1" dirty="0" err="1">
                <a:solidFill>
                  <a:srgbClr val="FF0000"/>
                </a:solidFill>
                <a:latin typeface="Times New Roman" panose="02020603050405020304" pitchFamily="18" charset="0"/>
                <a:cs typeface="Times New Roman" panose="02020603050405020304" pitchFamily="18" charset="0"/>
              </a:rPr>
              <a:t>реалізації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заходів</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визначених</a:t>
            </a:r>
            <a:r>
              <a:rPr lang="ru-RU" sz="1200" b="1" dirty="0">
                <a:solidFill>
                  <a:srgbClr val="FF0000"/>
                </a:solidFill>
                <a:latin typeface="Times New Roman" panose="02020603050405020304" pitchFamily="18" charset="0"/>
                <a:cs typeface="Times New Roman" panose="02020603050405020304" pitchFamily="18" charset="0"/>
              </a:rPr>
              <a:t> Планом </a:t>
            </a:r>
            <a:r>
              <a:rPr lang="ru-RU" sz="1200" b="1" dirty="0" err="1">
                <a:solidFill>
                  <a:srgbClr val="FF0000"/>
                </a:solidFill>
                <a:latin typeface="Times New Roman" panose="02020603050405020304" pitchFamily="18" charset="0"/>
                <a:cs typeface="Times New Roman" panose="02020603050405020304" pitchFamily="18" charset="0"/>
              </a:rPr>
              <a:t>трансформації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закладів</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загальної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середньої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освіти</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Донецької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селищної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територіальної</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громади</a:t>
            </a:r>
            <a:r>
              <a:rPr lang="ru-RU" sz="1200" b="1" dirty="0">
                <a:solidFill>
                  <a:srgbClr val="FF0000"/>
                </a:solidFill>
                <a:latin typeface="Times New Roman" panose="02020603050405020304" pitchFamily="18" charset="0"/>
                <a:cs typeface="Times New Roman" panose="02020603050405020304" pitchFamily="18" charset="0"/>
              </a:rPr>
              <a:t>  на 2024-2027 роки </a:t>
            </a:r>
            <a:r>
              <a:rPr lang="ru-RU" sz="1200" b="1" dirty="0" err="1">
                <a:solidFill>
                  <a:srgbClr val="FF0000"/>
                </a:solidFill>
                <a:latin typeface="Times New Roman" panose="02020603050405020304" pitchFamily="18" charset="0"/>
                <a:cs typeface="Times New Roman" panose="02020603050405020304" pitchFamily="18" charset="0"/>
              </a:rPr>
              <a:t>може</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змінюватися</a:t>
            </a:r>
            <a:r>
              <a:rPr lang="ru-RU" sz="1200" b="1" dirty="0">
                <a:solidFill>
                  <a:srgbClr val="FF0000"/>
                </a:solidFill>
                <a:latin typeface="Times New Roman" panose="02020603050405020304" pitchFamily="18" charset="0"/>
                <a:cs typeface="Times New Roman" panose="02020603050405020304" pitchFamily="18" charset="0"/>
              </a:rPr>
              <a:t> у </a:t>
            </a:r>
            <a:r>
              <a:rPr lang="ru-RU" sz="1200" b="1" dirty="0" err="1">
                <a:solidFill>
                  <a:srgbClr val="FF0000"/>
                </a:solidFill>
                <a:latin typeface="Times New Roman" panose="02020603050405020304" pitchFamily="18" charset="0"/>
                <a:cs typeface="Times New Roman" panose="02020603050405020304" pitchFamily="18" charset="0"/>
              </a:rPr>
              <a:t>разі</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внесення</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відповідних</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змін</a:t>
            </a:r>
            <a:r>
              <a:rPr lang="ru-RU" sz="1200" b="1" dirty="0">
                <a:solidFill>
                  <a:srgbClr val="FF0000"/>
                </a:solidFill>
                <a:latin typeface="Times New Roman" panose="02020603050405020304" pitchFamily="18" charset="0"/>
                <a:cs typeface="Times New Roman" panose="02020603050405020304" pitchFamily="18" charset="0"/>
              </a:rPr>
              <a:t> до нормативно-</a:t>
            </a:r>
            <a:r>
              <a:rPr lang="ru-RU" sz="1200" b="1" dirty="0" err="1">
                <a:solidFill>
                  <a:srgbClr val="FF0000"/>
                </a:solidFill>
                <a:latin typeface="Times New Roman" panose="02020603050405020304" pitchFamily="18" charset="0"/>
                <a:cs typeface="Times New Roman" panose="02020603050405020304" pitchFamily="18" charset="0"/>
              </a:rPr>
              <a:t>правових</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актів</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України</a:t>
            </a:r>
            <a:endParaRPr lang="ru-RU"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17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DF62A-729D-460A-A04E-D2F4A4C1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5B13E4-3E29-4258-9BC9-E37F3CE6C8E5}"/>
              </a:ext>
            </a:extLst>
          </p:cNvPr>
          <p:cNvSpPr txBox="1"/>
          <p:nvPr/>
        </p:nvSpPr>
        <p:spPr>
          <a:xfrm>
            <a:off x="1585796" y="248487"/>
            <a:ext cx="8540318" cy="875432"/>
          </a:xfrm>
          <a:prstGeom prst="rect">
            <a:avLst/>
          </a:prstGeom>
          <a:noFill/>
        </p:spPr>
        <p:txBody>
          <a:bodyPr wrap="square" rtlCol="0">
            <a:spAutoFit/>
          </a:bodyPr>
          <a:lstStyle/>
          <a:p>
            <a:pPr algn="ctr">
              <a:lnSpc>
                <a:spcPct val="110000"/>
              </a:lnSpc>
            </a:pPr>
            <a:r>
              <a:rPr lang="ru-RU" sz="2400" b="1" dirty="0">
                <a:solidFill>
                  <a:schemeClr val="accent1">
                    <a:lumMod val="75000"/>
                  </a:schemeClr>
                </a:solidFill>
                <a:latin typeface="Times New Roman" panose="02020603050405020304" pitchFamily="18" charset="0"/>
                <a:cs typeface="Times New Roman" panose="02020603050405020304" pitchFamily="18" charset="0"/>
              </a:rPr>
              <a:t>ВИЗНАЧЕННЯ ПРОБЛЕМИ, НА РОЗВ’ЯЗАННЯ ЯКОЇ СПРЯМОВАНИЙ   ПЛАН</a:t>
            </a: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8F0D0C5D-E2A3-4F5B-B543-CC33CF763737}"/>
              </a:ext>
            </a:extLst>
          </p:cNvPr>
          <p:cNvPicPr>
            <a:picLocks noChangeAspect="1"/>
          </p:cNvPicPr>
          <p:nvPr/>
        </p:nvPicPr>
        <p:blipFill>
          <a:blip r:embed="rId3"/>
          <a:stretch>
            <a:fillRect/>
          </a:stretch>
        </p:blipFill>
        <p:spPr>
          <a:xfrm>
            <a:off x="43038" y="1739156"/>
            <a:ext cx="12148962" cy="4634751"/>
          </a:xfrm>
          <a:prstGeom prst="rect">
            <a:avLst/>
          </a:prstGeom>
        </p:spPr>
      </p:pic>
      <p:sp>
        <p:nvSpPr>
          <p:cNvPr id="7" name="TextBox 6">
            <a:extLst>
              <a:ext uri="{FF2B5EF4-FFF2-40B4-BE49-F238E27FC236}">
                <a16:creationId xmlns:a16="http://schemas.microsoft.com/office/drawing/2014/main" id="{9141C30B-48EE-469F-9F80-3E9321E0A20C}"/>
              </a:ext>
            </a:extLst>
          </p:cNvPr>
          <p:cNvSpPr txBox="1"/>
          <p:nvPr/>
        </p:nvSpPr>
        <p:spPr>
          <a:xfrm>
            <a:off x="2893359" y="2760646"/>
            <a:ext cx="6145306" cy="1067665"/>
          </a:xfrm>
          <a:prstGeom prst="rect">
            <a:avLst/>
          </a:prstGeom>
          <a:noFill/>
        </p:spPr>
        <p:txBody>
          <a:bodyPr wrap="square">
            <a:spAutoFit/>
          </a:bodyPr>
          <a:lstStyle/>
          <a:p>
            <a:pPr indent="449580" algn="just">
              <a:lnSpc>
                <a:spcPct val="115000"/>
              </a:lnSpc>
              <a:spcAft>
                <a:spcPts val="1000"/>
              </a:spcAf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Законом України від 05.09.2017 № 2145-VIII «Про освіту</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було передбачено, що переоформлення установчих документів закладів освіти з метою приведення їх у відповідність із цим Законом здійснюється протягом п’яти років з дня набрання чинності цим Законом (до вересня 2022 року).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CF951C9-3C1A-45DA-ADD1-8681A97DB7A3}"/>
              </a:ext>
            </a:extLst>
          </p:cNvPr>
          <p:cNvSpPr txBox="1"/>
          <p:nvPr/>
        </p:nvSpPr>
        <p:spPr>
          <a:xfrm>
            <a:off x="4363571" y="4056531"/>
            <a:ext cx="6145306" cy="1169551"/>
          </a:xfrm>
          <a:prstGeom prst="rect">
            <a:avLst/>
          </a:prstGeom>
          <a:no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З </a:t>
            </a:r>
            <a:r>
              <a:rPr lang="ru-RU" sz="1400" dirty="0" err="1">
                <a:latin typeface="Times New Roman" panose="02020603050405020304" pitchFamily="18" charset="0"/>
                <a:cs typeface="Times New Roman" panose="02020603050405020304" pitchFamily="18" charset="0"/>
              </a:rPr>
              <a:t>прийняттям</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вступом</a:t>
            </a:r>
            <a:r>
              <a:rPr lang="ru-RU" sz="1400" dirty="0">
                <a:latin typeface="Times New Roman" panose="02020603050405020304" pitchFamily="18" charset="0"/>
                <a:cs typeface="Times New Roman" panose="02020603050405020304" pitchFamily="18" charset="0"/>
              </a:rPr>
              <a:t> в </a:t>
            </a:r>
            <a:r>
              <a:rPr lang="ru-RU" sz="1400" dirty="0" err="1">
                <a:latin typeface="Times New Roman" panose="02020603050405020304" pitchFamily="18" charset="0"/>
                <a:cs typeface="Times New Roman" panose="02020603050405020304" pitchFamily="18" charset="0"/>
              </a:rPr>
              <a:t>дію</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Закону </a:t>
            </a:r>
            <a:r>
              <a:rPr lang="ru-RU" sz="1400" b="1" dirty="0" err="1">
                <a:latin typeface="Times New Roman" panose="02020603050405020304" pitchFamily="18" charset="0"/>
                <a:cs typeface="Times New Roman" panose="02020603050405020304" pitchFamily="18" charset="0"/>
              </a:rPr>
              <a:t>України</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від</a:t>
            </a:r>
            <a:r>
              <a:rPr lang="ru-RU" sz="1400" b="1" dirty="0">
                <a:latin typeface="Times New Roman" panose="02020603050405020304" pitchFamily="18" charset="0"/>
                <a:cs typeface="Times New Roman" panose="02020603050405020304" pitchFamily="18" charset="0"/>
              </a:rPr>
              <a:t> 16.01.2020 № 463-</a:t>
            </a:r>
            <a:r>
              <a:rPr lang="en-US" sz="1400" b="1" dirty="0">
                <a:latin typeface="Times New Roman" panose="02020603050405020304" pitchFamily="18" charset="0"/>
                <a:cs typeface="Times New Roman" panose="02020603050405020304" pitchFamily="18" charset="0"/>
              </a:rPr>
              <a:t>IX «</a:t>
            </a:r>
            <a:r>
              <a:rPr lang="ru-RU" sz="1400" b="1" dirty="0">
                <a:latin typeface="Times New Roman" panose="02020603050405020304" pitchFamily="18" charset="0"/>
                <a:cs typeface="Times New Roman" panose="02020603050405020304" pitchFamily="18" charset="0"/>
              </a:rPr>
              <a:t>Про </a:t>
            </a:r>
            <a:r>
              <a:rPr lang="ru-RU" sz="1400" b="1" dirty="0" err="1">
                <a:latin typeface="Times New Roman" panose="02020603050405020304" pitchFamily="18" charset="0"/>
                <a:cs typeface="Times New Roman" panose="02020603050405020304" pitchFamily="18" charset="0"/>
              </a:rPr>
              <a:t>повну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загальну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середню</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освіту</a:t>
            </a:r>
            <a:r>
              <a:rPr lang="ru-RU" sz="1400" b="1"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з’явилось</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законодавче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підґрунтя</a:t>
            </a:r>
            <a:r>
              <a:rPr lang="ru-RU" sz="1400" dirty="0">
                <a:latin typeface="Times New Roman" panose="02020603050405020304" pitchFamily="18" charset="0"/>
                <a:cs typeface="Times New Roman" panose="02020603050405020304" pitchFamily="18" charset="0"/>
              </a:rPr>
              <a:t> для </a:t>
            </a:r>
            <a:r>
              <a:rPr lang="ru-RU" sz="1400" dirty="0" err="1">
                <a:latin typeface="Times New Roman" panose="02020603050405020304" pitchFamily="18" charset="0"/>
                <a:cs typeface="Times New Roman" panose="02020603050405020304" pitchFamily="18" charset="0"/>
              </a:rPr>
              <a:t>реформування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системи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загальної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середньої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освіти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що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має</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сприяти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підвищенню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якості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освіти</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освітньої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діяльності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істотному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зростанню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інтелектуального</a:t>
            </a:r>
            <a:r>
              <a:rPr lang="ru-RU" sz="1400" dirty="0">
                <a:latin typeface="Times New Roman" panose="02020603050405020304" pitchFamily="18" charset="0"/>
                <a:cs typeface="Times New Roman" panose="02020603050405020304" pitchFamily="18" charset="0"/>
              </a:rPr>
              <a:t> та культурного </a:t>
            </a:r>
            <a:r>
              <a:rPr lang="ru-RU" sz="1400" dirty="0" err="1">
                <a:latin typeface="Times New Roman" panose="02020603050405020304" pitchFamily="18" charset="0"/>
                <a:cs typeface="Times New Roman" panose="02020603050405020304" pitchFamily="18" charset="0"/>
              </a:rPr>
              <a:t>потенціалу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суспільства</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особистості</a:t>
            </a:r>
            <a:r>
              <a:rPr lang="ru-RU"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308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DF62A-729D-460A-A04E-D2F4A4C1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5B13E4-3E29-4258-9BC9-E37F3CE6C8E5}"/>
              </a:ext>
            </a:extLst>
          </p:cNvPr>
          <p:cNvSpPr txBox="1"/>
          <p:nvPr/>
        </p:nvSpPr>
        <p:spPr>
          <a:xfrm>
            <a:off x="1585796" y="248487"/>
            <a:ext cx="8540318" cy="875432"/>
          </a:xfrm>
          <a:prstGeom prst="rect">
            <a:avLst/>
          </a:prstGeom>
          <a:noFill/>
        </p:spPr>
        <p:txBody>
          <a:bodyPr wrap="square" rtlCol="0">
            <a:spAutoFit/>
          </a:bodyPr>
          <a:lstStyle/>
          <a:p>
            <a:pPr algn="ctr">
              <a:lnSpc>
                <a:spcPct val="110000"/>
              </a:lnSpc>
            </a:pPr>
            <a:r>
              <a:rPr lang="ru-RU" sz="2400" b="1" dirty="0">
                <a:solidFill>
                  <a:schemeClr val="accent1">
                    <a:lumMod val="75000"/>
                  </a:schemeClr>
                </a:solidFill>
                <a:latin typeface="Times New Roman" panose="02020603050405020304" pitchFamily="18" charset="0"/>
                <a:cs typeface="Times New Roman" panose="02020603050405020304" pitchFamily="18" charset="0"/>
              </a:rPr>
              <a:t>ВИЗНАЧЕННЯ ПРОБЛЕМИ, НА РОЗВ’ЯЗАННЯ ЯКОЇ СПРЯМОВАНИЙ   ПЛАН</a:t>
            </a: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8F0D0C5D-E2A3-4F5B-B543-CC33CF763737}"/>
              </a:ext>
            </a:extLst>
          </p:cNvPr>
          <p:cNvPicPr>
            <a:picLocks noChangeAspect="1"/>
          </p:cNvPicPr>
          <p:nvPr/>
        </p:nvPicPr>
        <p:blipFill>
          <a:blip r:embed="rId3"/>
          <a:stretch>
            <a:fillRect/>
          </a:stretch>
        </p:blipFill>
        <p:spPr>
          <a:xfrm>
            <a:off x="43038" y="1739156"/>
            <a:ext cx="12148962" cy="4634751"/>
          </a:xfrm>
          <a:prstGeom prst="rect">
            <a:avLst/>
          </a:prstGeom>
        </p:spPr>
      </p:pic>
      <p:sp>
        <p:nvSpPr>
          <p:cNvPr id="7" name="TextBox 6">
            <a:extLst>
              <a:ext uri="{FF2B5EF4-FFF2-40B4-BE49-F238E27FC236}">
                <a16:creationId xmlns:a16="http://schemas.microsoft.com/office/drawing/2014/main" id="{9141C30B-48EE-469F-9F80-3E9321E0A20C}"/>
              </a:ext>
            </a:extLst>
          </p:cNvPr>
          <p:cNvSpPr txBox="1"/>
          <p:nvPr/>
        </p:nvSpPr>
        <p:spPr>
          <a:xfrm>
            <a:off x="2947147" y="2594068"/>
            <a:ext cx="6145306" cy="1315425"/>
          </a:xfrm>
          <a:prstGeom prst="rect">
            <a:avLst/>
          </a:prstGeom>
          <a:noFill/>
        </p:spPr>
        <p:txBody>
          <a:bodyPr wrap="square">
            <a:spAutoFit/>
          </a:bodyPr>
          <a:lstStyle/>
          <a:p>
            <a:pPr indent="449580" algn="just">
              <a:lnSpc>
                <a:spcPct val="115000"/>
              </a:lnSpc>
              <a:spcAft>
                <a:spcPts val="100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рекомендовано </a:t>
            </a:r>
            <a:r>
              <a:rPr lang="ru-RU" sz="1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засновникам</a:t>
            </a: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закладів</a:t>
            </a: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забезпечують</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здобуття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повної</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загальної</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середньої</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до 01 вересня 2027 року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привести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установчі</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документи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закладів</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відповідність</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цим</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Законом,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врахувавши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строки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набрання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чинності</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окремими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положеннями</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цього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Закону.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CF951C9-3C1A-45DA-ADD1-8681A97DB7A3}"/>
              </a:ext>
            </a:extLst>
          </p:cNvPr>
          <p:cNvSpPr txBox="1"/>
          <p:nvPr/>
        </p:nvSpPr>
        <p:spPr>
          <a:xfrm>
            <a:off x="4372535" y="3804200"/>
            <a:ext cx="6145306" cy="2170338"/>
          </a:xfrm>
          <a:prstGeom prst="rect">
            <a:avLst/>
          </a:prstGeom>
          <a:noFill/>
        </p:spPr>
        <p:txBody>
          <a:bodyPr wrap="square">
            <a:spAutoFit/>
          </a:bodyPr>
          <a:lstStyle/>
          <a:p>
            <a:pPr indent="449580" algn="just">
              <a:lnSpc>
                <a:spcPct val="115000"/>
              </a:lnSpc>
              <a:spcAft>
                <a:spcPts val="1000"/>
              </a:spcAft>
            </a:pPr>
            <a:r>
              <a:rPr lang="uk-UA"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Засновникам</a:t>
            </a:r>
            <a:r>
              <a:rPr lang="uk-UA"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ліцеїв до</a:t>
            </a:r>
            <a:r>
              <a:rPr lang="uk-UA"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01 вересня 2027 року</a:t>
            </a:r>
            <a:r>
              <a:rPr lang="uk-UA"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необхідно забезпечити з урахуванням вимог законодавства </a:t>
            </a: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шляхом утворення та забезпечення ліцеїв належною матеріально-технічною базою, обладнанням, доступом до мережі Інтернет, відібрати на конкурсних засадах педагогічних працівників, провести конкурс відповідно до вимог цього Закону на посаду керівника закладу освіти та вжити інших необхідних дій, визначених відповідними планами та законодавством.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8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DF62A-729D-460A-A04E-D2F4A4C1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5B13E4-3E29-4258-9BC9-E37F3CE6C8E5}"/>
              </a:ext>
            </a:extLst>
          </p:cNvPr>
          <p:cNvSpPr txBox="1"/>
          <p:nvPr/>
        </p:nvSpPr>
        <p:spPr>
          <a:xfrm>
            <a:off x="1612689" y="129654"/>
            <a:ext cx="9655945" cy="469167"/>
          </a:xfrm>
          <a:prstGeom prst="rect">
            <a:avLst/>
          </a:prstGeom>
          <a:noFill/>
        </p:spPr>
        <p:txBody>
          <a:bodyPr wrap="square" rtlCol="0">
            <a:spAutoFit/>
          </a:bodyPr>
          <a:lstStyle/>
          <a:p>
            <a:pPr algn="ctr">
              <a:lnSpc>
                <a:spcPct val="110000"/>
              </a:lnSpc>
            </a:pPr>
            <a:r>
              <a:rPr lang="ru-RU" sz="2400" b="1" dirty="0">
                <a:solidFill>
                  <a:schemeClr val="accent1">
                    <a:lumMod val="75000"/>
                  </a:schemeClr>
                </a:solidFill>
                <a:latin typeface="Times New Roman" panose="02020603050405020304" pitchFamily="18" charset="0"/>
                <a:cs typeface="Times New Roman" panose="02020603050405020304" pitchFamily="18" charset="0"/>
              </a:rPr>
              <a:t>ЗАГАЛЬНІ ПОЛОЖЕННЯ ЗАКОНОДАВСТВА У СФЕРІ ОСВІТИ</a:t>
            </a: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F951C9-3C1A-45DA-ADD1-8681A97DB7A3}"/>
              </a:ext>
            </a:extLst>
          </p:cNvPr>
          <p:cNvSpPr txBox="1"/>
          <p:nvPr/>
        </p:nvSpPr>
        <p:spPr>
          <a:xfrm>
            <a:off x="4372535" y="3804200"/>
            <a:ext cx="6145306" cy="307777"/>
          </a:xfrm>
          <a:prstGeom prst="rect">
            <a:avLst/>
          </a:prstGeom>
          <a:no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1F90197B-5B7F-4530-9DFB-609BC7EDA509}"/>
              </a:ext>
            </a:extLst>
          </p:cNvPr>
          <p:cNvSpPr txBox="1"/>
          <p:nvPr/>
        </p:nvSpPr>
        <p:spPr>
          <a:xfrm>
            <a:off x="815788" y="946142"/>
            <a:ext cx="10757647" cy="4977388"/>
          </a:xfrm>
          <a:prstGeom prst="rect">
            <a:avLst/>
          </a:prstGeom>
          <a:noFill/>
        </p:spPr>
        <p:txBody>
          <a:bodyPr wrap="square">
            <a:spAutoFit/>
          </a:bodyPr>
          <a:lstStyle/>
          <a:p>
            <a:pPr indent="449580" algn="just">
              <a:lnSpc>
                <a:spcPct val="115000"/>
              </a:lnSpc>
              <a:spcAft>
                <a:spcPts val="1000"/>
              </a:spcAft>
            </a:pPr>
            <a:r>
              <a:rPr lang="uk-UA"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Статтею 35 Закону про повну загальну середню освіту">
                  <a:extLst>
                    <a:ext uri="{A12FA001-AC4F-418D-AE19-62706E023703}">
                      <ahyp:hlinkClr xmlns:ahyp="http://schemas.microsoft.com/office/drawing/2018/hyperlinkcolor" val="tx"/>
                    </a:ext>
                  </a:extLst>
                </a:hlinkClick>
              </a:rPr>
              <a:t>Статтею 35 Закону України «Про повну загальну середню освіту</a:t>
            </a:r>
            <a:r>
              <a:rPr lang="uk-UA"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dirty="0">
                <a:effectLst/>
                <a:latin typeface="Times New Roman" panose="02020603050405020304" pitchFamily="18" charset="0"/>
                <a:ea typeface="Calibri" panose="020F0502020204030204" pitchFamily="34" charset="0"/>
                <a:cs typeface="Times New Roman" panose="02020603050405020304" pitchFamily="18" charset="0"/>
              </a:rPr>
              <a:t>визначено нові типи закладів освіти, що забезпечують здобуття повної загальної середньої освіти: «Здобуття повної загальної середньої освіти на певному рівні забезпечують:</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 початкова школа, що забезпечує здобуття початкової освіти;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 гімназія, що забезпечує здобуття базової середньої освіти;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 ліцей, що забезпечує здобуття профільної середньої освіти.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Початкова школа функціонує як окрема юридична особа або як структурний підрозділ гімназії. </a:t>
            </a:r>
            <a:r>
              <a:rPr lang="uk-UA" b="1" dirty="0">
                <a:effectLst/>
                <a:latin typeface="Times New Roman" panose="02020603050405020304" pitchFamily="18" charset="0"/>
                <a:ea typeface="Calibri" panose="020F0502020204030204" pitchFamily="34" charset="0"/>
                <a:cs typeface="Times New Roman" panose="02020603050405020304" pitchFamily="18" charset="0"/>
              </a:rPr>
              <a:t>За рішенням засновника початкова школа, гімназія може включати дошкільний підрозділ, за умови його розміщення в окремій</a:t>
            </a:r>
            <a:r>
              <a:rPr lang="uk-UA" dirty="0">
                <a:effectLst/>
                <a:latin typeface="Times New Roman" panose="02020603050405020304" pitchFamily="18" charset="0"/>
                <a:ea typeface="Calibri" panose="020F0502020204030204" pitchFamily="34" charset="0"/>
                <a:cs typeface="Times New Roman" panose="02020603050405020304" pitchFamily="18" charset="0"/>
              </a:rPr>
              <a:t> </a:t>
            </a:r>
            <a:r>
              <a:rPr lang="uk-UA" b="1" dirty="0">
                <a:effectLst/>
                <a:latin typeface="Times New Roman" panose="02020603050405020304" pitchFamily="18" charset="0"/>
                <a:ea typeface="Calibri" panose="020F0502020204030204" pitchFamily="34" charset="0"/>
                <a:cs typeface="Times New Roman" panose="02020603050405020304" pitchFamily="18" charset="0"/>
              </a:rPr>
              <a:t>будівлі або відокремленому приміщенні з окремими входом/виходом і територією для вихованців дошкільного підрозділу.</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Гімназія та ліцей функціонують </a:t>
            </a:r>
            <a:r>
              <a:rPr lang="uk-UA" b="1" dirty="0">
                <a:effectLst/>
                <a:latin typeface="Times New Roman" panose="02020603050405020304" pitchFamily="18" charset="0"/>
                <a:ea typeface="Calibri" panose="020F0502020204030204" pitchFamily="34" charset="0"/>
                <a:cs typeface="Times New Roman" panose="02020603050405020304" pitchFamily="18" charset="0"/>
              </a:rPr>
              <a:t>як окремі юридичні особи</a:t>
            </a:r>
            <a:r>
              <a:rPr lang="uk-UA"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За рішенням засновника </a:t>
            </a:r>
            <a:r>
              <a:rPr lang="uk-UA" dirty="0">
                <a:effectLst/>
                <a:latin typeface="Times New Roman" panose="02020603050405020304" pitchFamily="18" charset="0"/>
                <a:ea typeface="Calibri" panose="020F0502020204030204" pitchFamily="34" charset="0"/>
                <a:cs typeface="Times New Roman" panose="02020603050405020304" pitchFamily="18" charset="0"/>
              </a:rPr>
              <a:t>ліцей може також забезпечувати здобуття базової середньої освіти та, як виняток, здобуття початкової освіти.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DF62A-729D-460A-A04E-D2F4A4C1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F1F8065D-B37D-4EF6-8719-2B81A1B99159}"/>
              </a:ext>
            </a:extLst>
          </p:cNvPr>
          <p:cNvSpPr>
            <a:spLocks noChangeArrowheads="1"/>
          </p:cNvSpPr>
          <p:nvPr/>
        </p:nvSpPr>
        <p:spPr bwMode="auto">
          <a:xfrm>
            <a:off x="914033" y="183648"/>
            <a:ext cx="10363933" cy="600164"/>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0038" algn="l"/>
              </a:tabLst>
            </a:pPr>
            <a:r>
              <a:rPr lang="uk-UA" sz="3600" b="1" dirty="0">
                <a:effectLst/>
                <a:latin typeface="Times New Roman" panose="02020603050405020304" pitchFamily="18" charset="0"/>
                <a:ea typeface="Calibri" panose="020F0502020204030204" pitchFamily="34" charset="0"/>
              </a:rPr>
              <a:t>Основні вимоги до ліцеїв</a:t>
            </a:r>
            <a:endParaRPr kumimoji="0" lang="uk-UA" altLang="uk-UA" sz="4800" b="1" i="0" u="none" strike="noStrike" cap="none" normalizeH="0" baseline="0" dirty="0">
              <a:ln>
                <a:noFill/>
              </a:ln>
              <a:solidFill>
                <a:schemeClr val="tx1"/>
              </a:solidFill>
              <a:effectLst/>
              <a:latin typeface="Arial" panose="020B0604020202020204" pitchFamily="34" charset="0"/>
            </a:endParaRPr>
          </a:p>
        </p:txBody>
      </p:sp>
      <p:sp>
        <p:nvSpPr>
          <p:cNvPr id="2" name="Прямокутник: округлені кути 1">
            <a:extLst>
              <a:ext uri="{FF2B5EF4-FFF2-40B4-BE49-F238E27FC236}">
                <a16:creationId xmlns:a16="http://schemas.microsoft.com/office/drawing/2014/main" id="{F5B95A9A-8675-47E5-A3D0-106659D19574}"/>
              </a:ext>
            </a:extLst>
          </p:cNvPr>
          <p:cNvSpPr/>
          <p:nvPr/>
        </p:nvSpPr>
        <p:spPr>
          <a:xfrm>
            <a:off x="147165" y="1665282"/>
            <a:ext cx="3567958" cy="192443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800" dirty="0">
                <a:effectLst/>
                <a:latin typeface="Times New Roman" panose="02020603050405020304" pitchFamily="18" charset="0"/>
                <a:ea typeface="Calibri" panose="020F0502020204030204" pitchFamily="34" charset="0"/>
              </a:rPr>
              <a:t>функціонування не менше </a:t>
            </a:r>
            <a:r>
              <a:rPr lang="uk-UA" sz="1800" dirty="0">
                <a:solidFill>
                  <a:srgbClr val="FF0000"/>
                </a:solidFill>
                <a:effectLst/>
                <a:latin typeface="Times New Roman" panose="02020603050405020304" pitchFamily="18" charset="0"/>
                <a:ea typeface="Calibri" panose="020F0502020204030204" pitchFamily="34" charset="0"/>
              </a:rPr>
              <a:t>двох класів за трьома профілями навчання на рівні профільної середньої освіти</a:t>
            </a:r>
            <a:r>
              <a:rPr lang="uk-UA" sz="1800" dirty="0">
                <a:effectLst/>
                <a:latin typeface="Times New Roman" panose="02020603050405020304" pitchFamily="18" charset="0"/>
                <a:ea typeface="Calibri" panose="020F0502020204030204" pitchFamily="34" charset="0"/>
              </a:rPr>
              <a:t> (протягом 10-12 років навчання учнів, вводиться в дію з 01.09.2027 року);</a:t>
            </a:r>
            <a:endParaRPr lang="uk-UA" sz="2800" b="1" cap="all"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Прямокутник: округлені кути 6">
            <a:extLst>
              <a:ext uri="{FF2B5EF4-FFF2-40B4-BE49-F238E27FC236}">
                <a16:creationId xmlns:a16="http://schemas.microsoft.com/office/drawing/2014/main" id="{B4D093AD-45E3-4A12-A01F-952DA712094B}"/>
              </a:ext>
            </a:extLst>
          </p:cNvPr>
          <p:cNvSpPr/>
          <p:nvPr/>
        </p:nvSpPr>
        <p:spPr>
          <a:xfrm>
            <a:off x="4471143" y="1628172"/>
            <a:ext cx="3056968" cy="190500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800" dirty="0">
                <a:effectLst/>
                <a:latin typeface="Times New Roman" panose="02020603050405020304" pitchFamily="18" charset="0"/>
                <a:ea typeface="Calibri" panose="020F0502020204030204" pitchFamily="34" charset="0"/>
              </a:rPr>
              <a:t>функціонування ліцею як </a:t>
            </a:r>
            <a:r>
              <a:rPr lang="uk-UA" sz="1800" b="1" dirty="0">
                <a:solidFill>
                  <a:srgbClr val="FF0000"/>
                </a:solidFill>
                <a:effectLst/>
                <a:latin typeface="Times New Roman" panose="02020603050405020304" pitchFamily="18" charset="0"/>
                <a:ea typeface="Calibri" panose="020F0502020204030204" pitchFamily="34" charset="0"/>
              </a:rPr>
              <a:t>окремої юридичної особи</a:t>
            </a:r>
            <a:r>
              <a:rPr lang="uk-UA" sz="1800" dirty="0">
                <a:effectLst/>
                <a:latin typeface="Times New Roman" panose="02020603050405020304" pitchFamily="18" charset="0"/>
                <a:ea typeface="Calibri" panose="020F0502020204030204" pitchFamily="34" charset="0"/>
              </a:rPr>
              <a:t>, відокремленої від початкової школи та гімназії</a:t>
            </a:r>
            <a:endParaRPr lang="uk-UA" sz="2800" b="1" cap="all" dirty="0">
              <a:latin typeface="Times New Roman" panose="02020603050405020304" pitchFamily="18" charset="0"/>
              <a:cs typeface="Times New Roman" panose="02020603050405020304" pitchFamily="18" charset="0"/>
            </a:endParaRPr>
          </a:p>
        </p:txBody>
      </p:sp>
      <p:sp>
        <p:nvSpPr>
          <p:cNvPr id="8" name="Прямокутник: округлені кути 7">
            <a:extLst>
              <a:ext uri="{FF2B5EF4-FFF2-40B4-BE49-F238E27FC236}">
                <a16:creationId xmlns:a16="http://schemas.microsoft.com/office/drawing/2014/main" id="{957300FF-547D-41D3-B964-C4DAD3B2BF75}"/>
              </a:ext>
            </a:extLst>
          </p:cNvPr>
          <p:cNvSpPr/>
          <p:nvPr/>
        </p:nvSpPr>
        <p:spPr>
          <a:xfrm>
            <a:off x="8547100" y="1567623"/>
            <a:ext cx="3339356" cy="190500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400" dirty="0">
                <a:effectLst/>
                <a:latin typeface="Times New Roman" panose="02020603050405020304" pitchFamily="18" charset="0"/>
                <a:ea typeface="Calibri" panose="020F0502020204030204" pitchFamily="34" charset="0"/>
              </a:rPr>
              <a:t>забезпечення здобуття учнями профільної середньої освіти </a:t>
            </a:r>
            <a:r>
              <a:rPr lang="uk-UA" sz="1400" dirty="0">
                <a:solidFill>
                  <a:srgbClr val="FF0000"/>
                </a:solidFill>
                <a:effectLst/>
                <a:latin typeface="Times New Roman" panose="02020603050405020304" pitchFamily="18" charset="0"/>
                <a:ea typeface="Calibri" panose="020F0502020204030204" pitchFamily="34" charset="0"/>
              </a:rPr>
              <a:t>відповідно до профілів навчання з навчальним навантаженням </a:t>
            </a:r>
            <a:r>
              <a:rPr lang="uk-UA" sz="1400" dirty="0">
                <a:effectLst/>
                <a:latin typeface="Times New Roman" panose="02020603050405020304" pitchFamily="18" charset="0"/>
                <a:ea typeface="Calibri" panose="020F0502020204030204" pitchFamily="34" charset="0"/>
              </a:rPr>
              <a:t>та з можливістю обрання учнями навчальних предметів (інтегрованих курсів, інших освітніх компонентів) в обсягах, що визначаються законодавством</a:t>
            </a:r>
            <a:endParaRPr lang="uk-UA" sz="1400" b="1" cap="all" dirty="0">
              <a:latin typeface="Times New Roman" panose="02020603050405020304" pitchFamily="18" charset="0"/>
              <a:cs typeface="Times New Roman" panose="02020603050405020304" pitchFamily="18" charset="0"/>
            </a:endParaRPr>
          </a:p>
        </p:txBody>
      </p:sp>
      <p:sp>
        <p:nvSpPr>
          <p:cNvPr id="9" name="Прямокутник: округлені кути 8">
            <a:extLst>
              <a:ext uri="{FF2B5EF4-FFF2-40B4-BE49-F238E27FC236}">
                <a16:creationId xmlns:a16="http://schemas.microsoft.com/office/drawing/2014/main" id="{0D4DA826-76C8-47C7-B33B-670299672838}"/>
              </a:ext>
            </a:extLst>
          </p:cNvPr>
          <p:cNvSpPr/>
          <p:nvPr/>
        </p:nvSpPr>
        <p:spPr>
          <a:xfrm>
            <a:off x="102342" y="4175578"/>
            <a:ext cx="3656102" cy="2498774"/>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800" dirty="0">
                <a:effectLst/>
                <a:latin typeface="Times New Roman" panose="02020603050405020304" pitchFamily="18" charset="0"/>
                <a:ea typeface="Calibri" panose="020F0502020204030204" pitchFamily="34" charset="0"/>
              </a:rPr>
              <a:t>створення </a:t>
            </a:r>
            <a:r>
              <a:rPr lang="uk-UA" sz="1800" dirty="0">
                <a:solidFill>
                  <a:srgbClr val="FF0000"/>
                </a:solidFill>
                <a:effectLst/>
                <a:latin typeface="Times New Roman" panose="02020603050405020304" pitchFamily="18" charset="0"/>
                <a:ea typeface="Calibri" panose="020F0502020204030204" pitchFamily="34" charset="0"/>
              </a:rPr>
              <a:t>безпечного, інклюзивного та цифрового </a:t>
            </a:r>
            <a:r>
              <a:rPr lang="uk-UA" sz="1800" dirty="0">
                <a:effectLst/>
                <a:latin typeface="Times New Roman" panose="02020603050405020304" pitchFamily="18" charset="0"/>
                <a:ea typeface="Calibri" panose="020F0502020204030204" pitchFamily="34" charset="0"/>
              </a:rPr>
              <a:t>освітнього середовища відповідно до вимог законодавства</a:t>
            </a:r>
            <a:endParaRPr lang="uk-UA" sz="2800" b="1" cap="all" dirty="0">
              <a:ln w="0"/>
              <a:solidFill>
                <a:schemeClr val="tx1"/>
              </a:solidFill>
              <a:effectLst>
                <a:outerShdw blurRad="38100" dist="19050" dir="2700000" algn="tl" rotWithShape="0">
                  <a:schemeClr val="dk1">
                    <a:alpha val="40000"/>
                  </a:schemeClr>
                </a:outerShdw>
              </a:effectLst>
            </a:endParaRPr>
          </a:p>
        </p:txBody>
      </p:sp>
      <p:sp>
        <p:nvSpPr>
          <p:cNvPr id="10" name="Прямокутник: округлені кути 9">
            <a:extLst>
              <a:ext uri="{FF2B5EF4-FFF2-40B4-BE49-F238E27FC236}">
                <a16:creationId xmlns:a16="http://schemas.microsoft.com/office/drawing/2014/main" id="{5559F12D-2E45-4C24-A088-BB6218559EE4}"/>
              </a:ext>
            </a:extLst>
          </p:cNvPr>
          <p:cNvSpPr/>
          <p:nvPr/>
        </p:nvSpPr>
        <p:spPr>
          <a:xfrm>
            <a:off x="8483600" y="4235829"/>
            <a:ext cx="3606058" cy="2673417"/>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indent="449580"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учасникам освітнього процесу </a:t>
            </a:r>
            <a:r>
              <a:rPr lang="uk-UA"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вільного і безоплатного бездротового доступу до мережі Інтернет з</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характеристиками, що відповідають вимогам законодавства, у приміщеннях закладу освіти, у тому числі у пансіоні;</a:t>
            </a:r>
          </a:p>
          <a:p>
            <a:pPr indent="449580" algn="just">
              <a:lnSpc>
                <a:spcPct val="115000"/>
              </a:lnSpc>
              <a:spcAft>
                <a:spcPts val="10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здобувачів освіти </a:t>
            </a:r>
            <a:r>
              <a:rPr lang="uk-UA"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харчуванням</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у порядку та відповідно до вимог, визначених Кабінетом Міністрів України;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Пряма зі стрілкою 10">
            <a:extLst>
              <a:ext uri="{FF2B5EF4-FFF2-40B4-BE49-F238E27FC236}">
                <a16:creationId xmlns:a16="http://schemas.microsoft.com/office/drawing/2014/main" id="{7F6577D8-9920-4DF4-BC17-9775679E4FEC}"/>
              </a:ext>
            </a:extLst>
          </p:cNvPr>
          <p:cNvCxnSpPr/>
          <p:nvPr/>
        </p:nvCxnSpPr>
        <p:spPr>
          <a:xfrm flipH="1">
            <a:off x="3670300" y="916212"/>
            <a:ext cx="641721" cy="3259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 зі стрілкою 11">
            <a:extLst>
              <a:ext uri="{FF2B5EF4-FFF2-40B4-BE49-F238E27FC236}">
                <a16:creationId xmlns:a16="http://schemas.microsoft.com/office/drawing/2014/main" id="{B7FA96AF-5395-448E-B488-5803AFB69F2C}"/>
              </a:ext>
            </a:extLst>
          </p:cNvPr>
          <p:cNvCxnSpPr>
            <a:cxnSpLocks/>
          </p:cNvCxnSpPr>
          <p:nvPr/>
        </p:nvCxnSpPr>
        <p:spPr>
          <a:xfrm>
            <a:off x="7879979" y="916212"/>
            <a:ext cx="895721" cy="3309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 зі стрілкою 14">
            <a:extLst>
              <a:ext uri="{FF2B5EF4-FFF2-40B4-BE49-F238E27FC236}">
                <a16:creationId xmlns:a16="http://schemas.microsoft.com/office/drawing/2014/main" id="{830C8E5C-443C-4ED1-8D05-0BC0D3987E8D}"/>
              </a:ext>
            </a:extLst>
          </p:cNvPr>
          <p:cNvCxnSpPr>
            <a:cxnSpLocks/>
          </p:cNvCxnSpPr>
          <p:nvPr/>
        </p:nvCxnSpPr>
        <p:spPr>
          <a:xfrm>
            <a:off x="7879979" y="916212"/>
            <a:ext cx="1397742" cy="600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 зі стрілкою 17">
            <a:extLst>
              <a:ext uri="{FF2B5EF4-FFF2-40B4-BE49-F238E27FC236}">
                <a16:creationId xmlns:a16="http://schemas.microsoft.com/office/drawing/2014/main" id="{6E858EA0-23DE-4864-9C61-5539BB16EA56}"/>
              </a:ext>
            </a:extLst>
          </p:cNvPr>
          <p:cNvCxnSpPr>
            <a:cxnSpLocks/>
          </p:cNvCxnSpPr>
          <p:nvPr/>
        </p:nvCxnSpPr>
        <p:spPr>
          <a:xfrm flipH="1">
            <a:off x="2914280" y="916212"/>
            <a:ext cx="1397741" cy="702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 зі стрілкою 20">
            <a:extLst>
              <a:ext uri="{FF2B5EF4-FFF2-40B4-BE49-F238E27FC236}">
                <a16:creationId xmlns:a16="http://schemas.microsoft.com/office/drawing/2014/main" id="{A9F840AC-5E58-4E3C-AC25-141AAD36ECBA}"/>
              </a:ext>
            </a:extLst>
          </p:cNvPr>
          <p:cNvCxnSpPr>
            <a:cxnSpLocks/>
          </p:cNvCxnSpPr>
          <p:nvPr/>
        </p:nvCxnSpPr>
        <p:spPr>
          <a:xfrm>
            <a:off x="5980956" y="967459"/>
            <a:ext cx="0" cy="600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Прямокутник: округлені кути 15">
            <a:extLst>
              <a:ext uri="{FF2B5EF4-FFF2-40B4-BE49-F238E27FC236}">
                <a16:creationId xmlns:a16="http://schemas.microsoft.com/office/drawing/2014/main" id="{D827385D-D40B-4944-96BD-9686F56A4FA2}"/>
              </a:ext>
            </a:extLst>
          </p:cNvPr>
          <p:cNvSpPr/>
          <p:nvPr/>
        </p:nvSpPr>
        <p:spPr>
          <a:xfrm>
            <a:off x="3977334" y="4235830"/>
            <a:ext cx="4315766" cy="2438522"/>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indent="449580" algn="just">
              <a:lnSpc>
                <a:spcPct val="115000"/>
              </a:lnSpc>
              <a:spcAft>
                <a:spcPts val="1000"/>
              </a:spcAft>
            </a:pPr>
            <a:r>
              <a:rPr lang="uk-UA"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підвезення</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(у разі потреби) учнів і педагогічних працівників до закладу освіти (місця навчання, роботи) та у зворотному напрямку до місця проживання (за потреби) на відстань, що визначається законодавством;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400" dirty="0">
                <a:effectLst/>
                <a:latin typeface="Times New Roman" panose="02020603050405020304" pitchFamily="18" charset="0"/>
                <a:ea typeface="Calibri" panose="020F0502020204030204" pitchFamily="34" charset="0"/>
              </a:rPr>
              <a:t>забезпечення </a:t>
            </a:r>
            <a:r>
              <a:rPr lang="uk-UA" sz="1400" dirty="0">
                <a:solidFill>
                  <a:srgbClr val="FF0000"/>
                </a:solidFill>
                <a:effectLst/>
                <a:latin typeface="Times New Roman" panose="02020603050405020304" pitchFamily="18" charset="0"/>
                <a:ea typeface="Calibri" panose="020F0502020204030204" pitchFamily="34" charset="0"/>
              </a:rPr>
              <a:t>проживання</a:t>
            </a:r>
            <a:r>
              <a:rPr lang="uk-UA" sz="1400" dirty="0">
                <a:effectLst/>
                <a:latin typeface="Times New Roman" panose="02020603050405020304" pitchFamily="18" charset="0"/>
                <a:ea typeface="Calibri" panose="020F0502020204030204" pitchFamily="34" charset="0"/>
              </a:rPr>
              <a:t> учнів у пансіонах у разі, якщо час їхнього </a:t>
            </a:r>
            <a:r>
              <a:rPr lang="uk-UA" sz="1400" dirty="0" err="1">
                <a:effectLst/>
                <a:latin typeface="Times New Roman" panose="02020603050405020304" pitchFamily="18" charset="0"/>
                <a:ea typeface="Calibri" panose="020F0502020204030204" pitchFamily="34" charset="0"/>
              </a:rPr>
              <a:t>доїзду</a:t>
            </a:r>
            <a:r>
              <a:rPr lang="uk-UA" sz="1400" dirty="0">
                <a:effectLst/>
                <a:latin typeface="Times New Roman" panose="02020603050405020304" pitchFamily="18" charset="0"/>
                <a:ea typeface="Calibri" panose="020F0502020204030204" pitchFamily="34" charset="0"/>
              </a:rPr>
              <a:t> до ліцею буде більше норми, визначеної законодавством</a:t>
            </a:r>
            <a:endParaRPr lang="uk-UA" sz="1400" b="1" cap="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58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DF62A-729D-460A-A04E-D2F4A4C1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F1F8065D-B37D-4EF6-8719-2B81A1B99159}"/>
              </a:ext>
            </a:extLst>
          </p:cNvPr>
          <p:cNvSpPr>
            <a:spLocks noChangeArrowheads="1"/>
          </p:cNvSpPr>
          <p:nvPr/>
        </p:nvSpPr>
        <p:spPr bwMode="auto">
          <a:xfrm>
            <a:off x="817660" y="153373"/>
            <a:ext cx="10363933" cy="600164"/>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0038" algn="l"/>
              </a:tabLst>
            </a:pPr>
            <a:r>
              <a:rPr lang="uk-UA" sz="3600" b="1" dirty="0">
                <a:effectLst/>
                <a:latin typeface="Times New Roman" panose="02020603050405020304" pitchFamily="18" charset="0"/>
                <a:ea typeface="Calibri" panose="020F0502020204030204" pitchFamily="34" charset="0"/>
              </a:rPr>
              <a:t>МЕТА ПЛАНУ</a:t>
            </a:r>
            <a:endParaRPr kumimoji="0" lang="uk-UA" altLang="uk-UA" sz="4800" b="1" i="0" u="none" strike="noStrike" cap="none" normalizeH="0" baseline="0" dirty="0">
              <a:ln>
                <a:noFill/>
              </a:ln>
              <a:solidFill>
                <a:schemeClr val="tx1"/>
              </a:solidFill>
              <a:effectLst/>
              <a:latin typeface="Arial" panose="020B0604020202020204" pitchFamily="34" charset="0"/>
            </a:endParaRPr>
          </a:p>
        </p:txBody>
      </p:sp>
      <p:sp>
        <p:nvSpPr>
          <p:cNvPr id="7" name="Прямокутник: округлені кути 6">
            <a:extLst>
              <a:ext uri="{FF2B5EF4-FFF2-40B4-BE49-F238E27FC236}">
                <a16:creationId xmlns:a16="http://schemas.microsoft.com/office/drawing/2014/main" id="{B4D093AD-45E3-4A12-A01F-952DA712094B}"/>
              </a:ext>
            </a:extLst>
          </p:cNvPr>
          <p:cNvSpPr/>
          <p:nvPr/>
        </p:nvSpPr>
        <p:spPr>
          <a:xfrm>
            <a:off x="1586753" y="1781545"/>
            <a:ext cx="9018493" cy="3516596"/>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800" dirty="0">
                <a:effectLst/>
                <a:latin typeface="Times New Roman" panose="02020603050405020304" pitchFamily="18" charset="0"/>
                <a:ea typeface="Calibri" panose="020F0502020204030204" pitchFamily="34" charset="0"/>
              </a:rPr>
              <a:t>створення </a:t>
            </a:r>
            <a:r>
              <a:rPr lang="uk-UA" sz="1800" b="1" dirty="0">
                <a:solidFill>
                  <a:srgbClr val="FF0000"/>
                </a:solidFill>
                <a:effectLst/>
                <a:latin typeface="Times New Roman" panose="02020603050405020304" pitchFamily="18" charset="0"/>
                <a:ea typeface="Calibri" panose="020F0502020204030204" pitchFamily="34" charset="0"/>
              </a:rPr>
              <a:t>розгалуженої мережі різних типів закладів загальної середньої освіти </a:t>
            </a:r>
            <a:r>
              <a:rPr lang="uk-UA" sz="1800" dirty="0">
                <a:effectLst/>
                <a:latin typeface="Times New Roman" panose="02020603050405020304" pitchFamily="18" charset="0"/>
                <a:ea typeface="Calibri" panose="020F0502020204030204" pitchFamily="34" charset="0"/>
              </a:rPr>
              <a:t>Донецької селищної територіальної громади, що забезпечить територіальну доступність початкової та/або базової середньої освіти та створить умови для здобуття учнями якісної профільної освіти</a:t>
            </a:r>
            <a:endParaRPr lang="uk-UA" sz="2800" b="1" cap="all" dirty="0">
              <a:latin typeface="Times New Roman" panose="02020603050405020304" pitchFamily="18" charset="0"/>
              <a:cs typeface="Times New Roman" panose="02020603050405020304" pitchFamily="18" charset="0"/>
            </a:endParaRPr>
          </a:p>
        </p:txBody>
      </p:sp>
      <p:cxnSp>
        <p:nvCxnSpPr>
          <p:cNvPr id="21" name="Пряма зі стрілкою 20">
            <a:extLst>
              <a:ext uri="{FF2B5EF4-FFF2-40B4-BE49-F238E27FC236}">
                <a16:creationId xmlns:a16="http://schemas.microsoft.com/office/drawing/2014/main" id="{A9F840AC-5E58-4E3C-AC25-141AAD36ECBA}"/>
              </a:ext>
            </a:extLst>
          </p:cNvPr>
          <p:cNvCxnSpPr>
            <a:cxnSpLocks/>
          </p:cNvCxnSpPr>
          <p:nvPr/>
        </p:nvCxnSpPr>
        <p:spPr>
          <a:xfrm>
            <a:off x="5980956" y="967459"/>
            <a:ext cx="0" cy="600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94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40F42F20-4FFD-4CC8-984F-FAC49DB0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16" y="66675"/>
            <a:ext cx="13087941" cy="7999486"/>
          </a:xfrm>
          <a:prstGeom prst="rect">
            <a:avLst/>
          </a:prstGeom>
        </p:spPr>
      </p:pic>
      <p:sp>
        <p:nvSpPr>
          <p:cNvPr id="28" name="Головний спеціаліст Управління освіти і науки">
            <a:extLst>
              <a:ext uri="{FF2B5EF4-FFF2-40B4-BE49-F238E27FC236}">
                <a16:creationId xmlns:a16="http://schemas.microsoft.com/office/drawing/2014/main" id="{F194A0AD-7B2A-D948-9D5D-2D8396B062DF}"/>
              </a:ext>
            </a:extLst>
          </p:cNvPr>
          <p:cNvSpPr txBox="1"/>
          <p:nvPr/>
        </p:nvSpPr>
        <p:spPr>
          <a:xfrm>
            <a:off x="7242177" y="1327987"/>
            <a:ext cx="3832833" cy="83029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defTabSz="609609">
              <a:defRPr/>
            </a:pPr>
            <a:endParaRPr lang="uk-UA" sz="5062" dirty="0">
              <a:solidFill>
                <a:srgbClr val="0333FF"/>
              </a:solidFill>
            </a:endParaRPr>
          </a:p>
        </p:txBody>
      </p:sp>
      <p:sp>
        <p:nvSpPr>
          <p:cNvPr id="24" name="Головний спеціаліст Управління освіти і науки">
            <a:extLst>
              <a:ext uri="{FF2B5EF4-FFF2-40B4-BE49-F238E27FC236}">
                <a16:creationId xmlns:a16="http://schemas.microsoft.com/office/drawing/2014/main" id="{6037CD07-38C2-5240-BED8-EA804C2CD1E7}"/>
              </a:ext>
            </a:extLst>
          </p:cNvPr>
          <p:cNvSpPr txBox="1"/>
          <p:nvPr/>
        </p:nvSpPr>
        <p:spPr>
          <a:xfrm>
            <a:off x="4441820" y="895062"/>
            <a:ext cx="3381003" cy="2042290"/>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lvl="0">
              <a:defRPr/>
            </a:pPr>
            <a:endParaRPr lang="uk-UA" sz="12938" dirty="0">
              <a:solidFill>
                <a:srgbClr val="0333FF"/>
              </a:solidFill>
            </a:endParaRPr>
          </a:p>
        </p:txBody>
      </p:sp>
      <p:sp>
        <p:nvSpPr>
          <p:cNvPr id="16" name="Головний спеціаліст Управління освіти і науки">
            <a:extLst>
              <a:ext uri="{FF2B5EF4-FFF2-40B4-BE49-F238E27FC236}">
                <a16:creationId xmlns:a16="http://schemas.microsoft.com/office/drawing/2014/main" id="{8585B267-DCB3-F04E-96E6-DDC9E3152BDC}"/>
              </a:ext>
            </a:extLst>
          </p:cNvPr>
          <p:cNvSpPr txBox="1"/>
          <p:nvPr/>
        </p:nvSpPr>
        <p:spPr>
          <a:xfrm>
            <a:off x="2111869" y="2847826"/>
            <a:ext cx="2534744"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algn="ctr"/>
            <a:endParaRPr lang="uk-UA" sz="2250" dirty="0">
              <a:solidFill>
                <a:srgbClr val="7030A0"/>
              </a:solidFill>
            </a:endParaRPr>
          </a:p>
        </p:txBody>
      </p:sp>
      <p:sp>
        <p:nvSpPr>
          <p:cNvPr id="22" name="Головний спеціаліст Управління освіти і науки">
            <a:extLst>
              <a:ext uri="{FF2B5EF4-FFF2-40B4-BE49-F238E27FC236}">
                <a16:creationId xmlns:a16="http://schemas.microsoft.com/office/drawing/2014/main" id="{8C22810B-ED75-A745-894A-972C6CF6019F}"/>
              </a:ext>
            </a:extLst>
          </p:cNvPr>
          <p:cNvSpPr txBox="1"/>
          <p:nvPr/>
        </p:nvSpPr>
        <p:spPr>
          <a:xfrm>
            <a:off x="1230776" y="5531523"/>
            <a:ext cx="1793450"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2250" dirty="0">
                <a:solidFill>
                  <a:srgbClr val="0333FF"/>
                </a:solidFill>
              </a:rPr>
              <a:t> </a:t>
            </a:r>
            <a:endParaRPr lang="uk-UA" sz="2250" dirty="0">
              <a:solidFill>
                <a:srgbClr val="0333FF"/>
              </a:solidFill>
            </a:endParaRPr>
          </a:p>
        </p:txBody>
      </p:sp>
      <p:sp>
        <p:nvSpPr>
          <p:cNvPr id="23" name="Головний спеціаліст Управління освіти і науки">
            <a:extLst>
              <a:ext uri="{FF2B5EF4-FFF2-40B4-BE49-F238E27FC236}">
                <a16:creationId xmlns:a16="http://schemas.microsoft.com/office/drawing/2014/main" id="{EECABF1F-6283-294A-8937-E378C44355BD}"/>
              </a:ext>
            </a:extLst>
          </p:cNvPr>
          <p:cNvSpPr txBox="1"/>
          <p:nvPr/>
        </p:nvSpPr>
        <p:spPr>
          <a:xfrm>
            <a:off x="9593934" y="5898645"/>
            <a:ext cx="2220138" cy="52745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3094" dirty="0"/>
              <a:t> </a:t>
            </a:r>
            <a:endParaRPr lang="uk-UA" sz="3094" dirty="0">
              <a:solidFill>
                <a:srgbClr val="0333FF"/>
              </a:solidFill>
            </a:endParaRPr>
          </a:p>
        </p:txBody>
      </p:sp>
      <p:sp>
        <p:nvSpPr>
          <p:cNvPr id="9" name="Rectangle 1">
            <a:extLst>
              <a:ext uri="{FF2B5EF4-FFF2-40B4-BE49-F238E27FC236}">
                <a16:creationId xmlns:a16="http://schemas.microsoft.com/office/drawing/2014/main" id="{6551A0C5-809C-4015-9F4C-2A4B9A1FE324}"/>
              </a:ext>
            </a:extLst>
          </p:cNvPr>
          <p:cNvSpPr>
            <a:spLocks noChangeArrowheads="1"/>
          </p:cNvSpPr>
          <p:nvPr/>
        </p:nvSpPr>
        <p:spPr bwMode="auto">
          <a:xfrm>
            <a:off x="1230776" y="269751"/>
            <a:ext cx="10363933" cy="1154162"/>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0038" algn="l"/>
              </a:tabLst>
            </a:pPr>
            <a:r>
              <a:rPr lang="uk-UA" sz="3600" b="1">
                <a:effectLst/>
                <a:latin typeface="Times New Roman" panose="02020603050405020304" pitchFamily="18" charset="0"/>
                <a:ea typeface="Calibri" panose="020F0502020204030204" pitchFamily="34" charset="0"/>
              </a:rPr>
              <a:t>ОБҐРУНТУВАННЯ ШЛЯХІВ</a:t>
            </a:r>
            <a:r>
              <a:rPr lang="uk-UA" sz="3600" b="1">
                <a:solidFill>
                  <a:srgbClr val="000000"/>
                </a:solidFill>
                <a:effectLst/>
                <a:latin typeface="Times New Roman" panose="02020603050405020304" pitchFamily="18" charset="0"/>
                <a:ea typeface="Calibri" panose="020F0502020204030204" pitchFamily="34" charset="0"/>
              </a:rPr>
              <a:t> РЕАЛІЗАЦІЇ ПЛАНУ</a:t>
            </a:r>
            <a:endParaRPr kumimoji="0" lang="uk-UA" altLang="uk-UA" sz="4800" b="1"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1743259F-6032-45D0-826D-3B3E64E54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91" y="1642375"/>
            <a:ext cx="2958353" cy="2410901"/>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EB05E254-3932-4164-90A6-762B3C534E78}"/>
              </a:ext>
            </a:extLst>
          </p:cNvPr>
          <p:cNvPicPr>
            <a:picLocks noChangeAspect="1"/>
          </p:cNvPicPr>
          <p:nvPr/>
        </p:nvPicPr>
        <p:blipFill>
          <a:blip r:embed="rId4"/>
          <a:stretch>
            <a:fillRect/>
          </a:stretch>
        </p:blipFill>
        <p:spPr>
          <a:xfrm>
            <a:off x="313931" y="4526230"/>
            <a:ext cx="2962913" cy="2408129"/>
          </a:xfrm>
          <a:prstGeom prst="rect">
            <a:avLst/>
          </a:prstGeom>
        </p:spPr>
      </p:pic>
      <p:pic>
        <p:nvPicPr>
          <p:cNvPr id="1030" name="Picture 6">
            <a:extLst>
              <a:ext uri="{FF2B5EF4-FFF2-40B4-BE49-F238E27FC236}">
                <a16:creationId xmlns:a16="http://schemas.microsoft.com/office/drawing/2014/main" id="{BFE07FD3-EFE5-409C-BE55-DC348D070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241" y="1748233"/>
            <a:ext cx="2962913" cy="222218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74A4FB4E-9749-4FBC-B839-F48C76508186}"/>
              </a:ext>
            </a:extLst>
          </p:cNvPr>
          <p:cNvPicPr>
            <a:picLocks noChangeAspect="1"/>
          </p:cNvPicPr>
          <p:nvPr/>
        </p:nvPicPr>
        <p:blipFill>
          <a:blip r:embed="rId6"/>
          <a:stretch>
            <a:fillRect/>
          </a:stretch>
        </p:blipFill>
        <p:spPr>
          <a:xfrm>
            <a:off x="7985668" y="1677825"/>
            <a:ext cx="3840000" cy="2160000"/>
          </a:xfrm>
          <a:prstGeom prst="rect">
            <a:avLst/>
          </a:prstGeom>
        </p:spPr>
      </p:pic>
      <p:pic>
        <p:nvPicPr>
          <p:cNvPr id="5" name="Рисунок 4">
            <a:extLst>
              <a:ext uri="{FF2B5EF4-FFF2-40B4-BE49-F238E27FC236}">
                <a16:creationId xmlns:a16="http://schemas.microsoft.com/office/drawing/2014/main" id="{516D7607-C755-40EF-8E85-CF2B4E90749E}"/>
              </a:ext>
            </a:extLst>
          </p:cNvPr>
          <p:cNvPicPr>
            <a:picLocks noChangeAspect="1"/>
          </p:cNvPicPr>
          <p:nvPr/>
        </p:nvPicPr>
        <p:blipFill>
          <a:blip r:embed="rId7"/>
          <a:stretch>
            <a:fillRect/>
          </a:stretch>
        </p:blipFill>
        <p:spPr>
          <a:xfrm>
            <a:off x="7901383" y="5100371"/>
            <a:ext cx="3776000" cy="2124000"/>
          </a:xfrm>
          <a:prstGeom prst="rect">
            <a:avLst/>
          </a:prstGeom>
        </p:spPr>
      </p:pic>
      <p:pic>
        <p:nvPicPr>
          <p:cNvPr id="6" name="Рисунок 5">
            <a:extLst>
              <a:ext uri="{FF2B5EF4-FFF2-40B4-BE49-F238E27FC236}">
                <a16:creationId xmlns:a16="http://schemas.microsoft.com/office/drawing/2014/main" id="{57E309A6-F0BC-4FD7-9207-0577AC9A85CC}"/>
              </a:ext>
            </a:extLst>
          </p:cNvPr>
          <p:cNvPicPr>
            <a:picLocks noChangeAspect="1"/>
          </p:cNvPicPr>
          <p:nvPr/>
        </p:nvPicPr>
        <p:blipFill>
          <a:blip r:embed="rId8"/>
          <a:stretch>
            <a:fillRect/>
          </a:stretch>
        </p:blipFill>
        <p:spPr>
          <a:xfrm>
            <a:off x="3701117" y="5374738"/>
            <a:ext cx="4160000" cy="2340000"/>
          </a:xfrm>
          <a:prstGeom prst="rect">
            <a:avLst/>
          </a:prstGeom>
        </p:spPr>
      </p:pic>
      <p:pic>
        <p:nvPicPr>
          <p:cNvPr id="7" name="Рисунок 6">
            <a:extLst>
              <a:ext uri="{FF2B5EF4-FFF2-40B4-BE49-F238E27FC236}">
                <a16:creationId xmlns:a16="http://schemas.microsoft.com/office/drawing/2014/main" id="{1DE0C6CA-7CB4-4756-B346-C1323DF52609}"/>
              </a:ext>
            </a:extLst>
          </p:cNvPr>
          <p:cNvPicPr>
            <a:picLocks noChangeAspect="1"/>
          </p:cNvPicPr>
          <p:nvPr/>
        </p:nvPicPr>
        <p:blipFill>
          <a:blip r:embed="rId9"/>
          <a:stretch>
            <a:fillRect/>
          </a:stretch>
        </p:blipFill>
        <p:spPr>
          <a:xfrm>
            <a:off x="5176566" y="3214738"/>
            <a:ext cx="2880000" cy="2160000"/>
          </a:xfrm>
          <a:prstGeom prst="rect">
            <a:avLst/>
          </a:prstGeom>
        </p:spPr>
      </p:pic>
    </p:spTree>
    <p:extLst>
      <p:ext uri="{BB962C8B-B14F-4D97-AF65-F5344CB8AC3E}">
        <p14:creationId xmlns:p14="http://schemas.microsoft.com/office/powerpoint/2010/main" val="34917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40F42F20-4FFD-4CC8-984F-FAC49DB0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Головний спеціаліст Управління освіти і науки">
            <a:extLst>
              <a:ext uri="{FF2B5EF4-FFF2-40B4-BE49-F238E27FC236}">
                <a16:creationId xmlns:a16="http://schemas.microsoft.com/office/drawing/2014/main" id="{F194A0AD-7B2A-D948-9D5D-2D8396B062DF}"/>
              </a:ext>
            </a:extLst>
          </p:cNvPr>
          <p:cNvSpPr txBox="1"/>
          <p:nvPr/>
        </p:nvSpPr>
        <p:spPr>
          <a:xfrm>
            <a:off x="7242177" y="1327987"/>
            <a:ext cx="3832833" cy="83029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defTabSz="609609">
              <a:defRPr/>
            </a:pPr>
            <a:endParaRPr lang="uk-UA" sz="5062" dirty="0">
              <a:solidFill>
                <a:srgbClr val="0333FF"/>
              </a:solidFill>
            </a:endParaRPr>
          </a:p>
        </p:txBody>
      </p:sp>
      <p:sp>
        <p:nvSpPr>
          <p:cNvPr id="24" name="Головний спеціаліст Управління освіти і науки">
            <a:extLst>
              <a:ext uri="{FF2B5EF4-FFF2-40B4-BE49-F238E27FC236}">
                <a16:creationId xmlns:a16="http://schemas.microsoft.com/office/drawing/2014/main" id="{6037CD07-38C2-5240-BED8-EA804C2CD1E7}"/>
              </a:ext>
            </a:extLst>
          </p:cNvPr>
          <p:cNvSpPr txBox="1"/>
          <p:nvPr/>
        </p:nvSpPr>
        <p:spPr>
          <a:xfrm>
            <a:off x="4441820" y="895062"/>
            <a:ext cx="3381003" cy="2042290"/>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lvl="0">
              <a:defRPr/>
            </a:pPr>
            <a:endParaRPr lang="uk-UA" sz="12938" dirty="0">
              <a:solidFill>
                <a:srgbClr val="0333FF"/>
              </a:solidFill>
            </a:endParaRPr>
          </a:p>
        </p:txBody>
      </p:sp>
      <p:sp>
        <p:nvSpPr>
          <p:cNvPr id="16" name="Головний спеціаліст Управління освіти і науки">
            <a:extLst>
              <a:ext uri="{FF2B5EF4-FFF2-40B4-BE49-F238E27FC236}">
                <a16:creationId xmlns:a16="http://schemas.microsoft.com/office/drawing/2014/main" id="{8585B267-DCB3-F04E-96E6-DDC9E3152BDC}"/>
              </a:ext>
            </a:extLst>
          </p:cNvPr>
          <p:cNvSpPr txBox="1"/>
          <p:nvPr/>
        </p:nvSpPr>
        <p:spPr>
          <a:xfrm>
            <a:off x="2111869" y="2847826"/>
            <a:ext cx="2534744"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algn="ctr"/>
            <a:endParaRPr lang="uk-UA" sz="2250" dirty="0">
              <a:solidFill>
                <a:srgbClr val="7030A0"/>
              </a:solidFill>
            </a:endParaRPr>
          </a:p>
        </p:txBody>
      </p:sp>
      <p:sp>
        <p:nvSpPr>
          <p:cNvPr id="22" name="Головний спеціаліст Управління освіти і науки">
            <a:extLst>
              <a:ext uri="{FF2B5EF4-FFF2-40B4-BE49-F238E27FC236}">
                <a16:creationId xmlns:a16="http://schemas.microsoft.com/office/drawing/2014/main" id="{8C22810B-ED75-A745-894A-972C6CF6019F}"/>
              </a:ext>
            </a:extLst>
          </p:cNvPr>
          <p:cNvSpPr txBox="1"/>
          <p:nvPr/>
        </p:nvSpPr>
        <p:spPr>
          <a:xfrm>
            <a:off x="1230776" y="5531523"/>
            <a:ext cx="1793450"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2250" dirty="0">
                <a:solidFill>
                  <a:srgbClr val="0333FF"/>
                </a:solidFill>
              </a:rPr>
              <a:t> </a:t>
            </a:r>
            <a:endParaRPr lang="uk-UA" sz="2250" dirty="0">
              <a:solidFill>
                <a:srgbClr val="0333FF"/>
              </a:solidFill>
            </a:endParaRPr>
          </a:p>
        </p:txBody>
      </p:sp>
      <p:sp>
        <p:nvSpPr>
          <p:cNvPr id="23" name="Головний спеціаліст Управління освіти і науки">
            <a:extLst>
              <a:ext uri="{FF2B5EF4-FFF2-40B4-BE49-F238E27FC236}">
                <a16:creationId xmlns:a16="http://schemas.microsoft.com/office/drawing/2014/main" id="{EECABF1F-6283-294A-8937-E378C44355BD}"/>
              </a:ext>
            </a:extLst>
          </p:cNvPr>
          <p:cNvSpPr txBox="1"/>
          <p:nvPr/>
        </p:nvSpPr>
        <p:spPr>
          <a:xfrm>
            <a:off x="9591285" y="6062098"/>
            <a:ext cx="2220138" cy="52745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3094" dirty="0"/>
              <a:t> </a:t>
            </a:r>
            <a:endParaRPr lang="uk-UA" sz="3094" dirty="0">
              <a:solidFill>
                <a:srgbClr val="0333FF"/>
              </a:solidFill>
            </a:endParaRPr>
          </a:p>
        </p:txBody>
      </p:sp>
      <p:sp>
        <p:nvSpPr>
          <p:cNvPr id="9" name="Rectangle 1">
            <a:extLst>
              <a:ext uri="{FF2B5EF4-FFF2-40B4-BE49-F238E27FC236}">
                <a16:creationId xmlns:a16="http://schemas.microsoft.com/office/drawing/2014/main" id="{6551A0C5-809C-4015-9F4C-2A4B9A1FE324}"/>
              </a:ext>
            </a:extLst>
          </p:cNvPr>
          <p:cNvSpPr>
            <a:spLocks noChangeArrowheads="1"/>
          </p:cNvSpPr>
          <p:nvPr/>
        </p:nvSpPr>
        <p:spPr bwMode="auto">
          <a:xfrm>
            <a:off x="1116990" y="173825"/>
            <a:ext cx="10363933" cy="1154162"/>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0038" algn="l"/>
              </a:tabLst>
            </a:pPr>
            <a:r>
              <a:rPr lang="ru-RU" sz="3600" b="1" dirty="0">
                <a:effectLst/>
                <a:latin typeface="Times New Roman" panose="02020603050405020304" pitchFamily="18" charset="0"/>
                <a:ea typeface="Calibri" panose="020F0502020204030204" pitchFamily="34" charset="0"/>
              </a:rPr>
              <a:t>ПЕРЕЛІК ЗАВДАНЬ ТА ЗАХОДІВ ПЛАНУ, СТРОКИ ТА ЕТАПИ ЙОГО ВИКОНАННЯ</a:t>
            </a:r>
            <a:endParaRPr kumimoji="0" lang="uk-UA" altLang="uk-UA" sz="4800" b="1"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06DE28D-3E42-4DD1-A667-7EB51879D4F0}"/>
              </a:ext>
            </a:extLst>
          </p:cNvPr>
          <p:cNvSpPr txBox="1"/>
          <p:nvPr/>
        </p:nvSpPr>
        <p:spPr>
          <a:xfrm>
            <a:off x="542925" y="2016260"/>
            <a:ext cx="10937998" cy="2096087"/>
          </a:xfrm>
          <a:prstGeom prst="rect">
            <a:avLst/>
          </a:prstGeom>
          <a:noFill/>
        </p:spPr>
        <p:txBody>
          <a:bodyPr wrap="square">
            <a:spAutoFit/>
          </a:bodyPr>
          <a:lstStyle/>
          <a:p>
            <a:pPr indent="342265" algn="just">
              <a:lnSpc>
                <a:spcPct val="115000"/>
              </a:lnSpc>
              <a:spcAft>
                <a:spcPts val="1000"/>
              </a:spcAft>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Завданнями  Плану є:</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tabLst>
                <a:tab pos="540385" algn="l"/>
              </a:tabLs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Створення ефективної мережі закладів загальної середньої освіти, виходячи із територіальних особливостей, демографії, забезпечення якості освіти.</a:t>
            </a:r>
          </a:p>
          <a:p>
            <a:pPr marL="342900" lvl="0" indent="-342900" algn="just">
              <a:lnSpc>
                <a:spcPct val="115000"/>
              </a:lnSpc>
              <a:spcAft>
                <a:spcPts val="1000"/>
              </a:spcAft>
              <a:buFont typeface="+mj-lt"/>
              <a:buAutoNum type="arabicPeriod"/>
              <a:tabLst>
                <a:tab pos="540385" algn="l"/>
              </a:tabLst>
            </a:pPr>
            <a:r>
              <a:rPr lang="uk-UA" sz="2000" dirty="0">
                <a:effectLst/>
                <a:latin typeface="Times New Roman" panose="02020603050405020304" pitchFamily="18" charset="0"/>
                <a:ea typeface="Calibri" panose="020F0502020204030204" pitchFamily="34" charset="0"/>
              </a:rPr>
              <a:t>Здійснення заходів щодо приведення типів закладів загальної середньої освіти у відповідність до вимог чинного законодавства України</a:t>
            </a:r>
            <a:endParaRPr lang="ru-RU" sz="2000" dirty="0"/>
          </a:p>
        </p:txBody>
      </p:sp>
    </p:spTree>
    <p:extLst>
      <p:ext uri="{BB962C8B-B14F-4D97-AF65-F5344CB8AC3E}">
        <p14:creationId xmlns:p14="http://schemas.microsoft.com/office/powerpoint/2010/main" val="188671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40F42F20-4FFD-4CC8-984F-FAC49DB0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Головний спеціаліст Управління освіти і науки">
            <a:extLst>
              <a:ext uri="{FF2B5EF4-FFF2-40B4-BE49-F238E27FC236}">
                <a16:creationId xmlns:a16="http://schemas.microsoft.com/office/drawing/2014/main" id="{F194A0AD-7B2A-D948-9D5D-2D8396B062DF}"/>
              </a:ext>
            </a:extLst>
          </p:cNvPr>
          <p:cNvSpPr txBox="1"/>
          <p:nvPr/>
        </p:nvSpPr>
        <p:spPr>
          <a:xfrm>
            <a:off x="7242177" y="1327987"/>
            <a:ext cx="3832833" cy="83029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defTabSz="609609">
              <a:defRPr/>
            </a:pPr>
            <a:endParaRPr lang="uk-UA" sz="5062" dirty="0">
              <a:solidFill>
                <a:srgbClr val="0333FF"/>
              </a:solidFill>
            </a:endParaRPr>
          </a:p>
        </p:txBody>
      </p:sp>
      <p:sp>
        <p:nvSpPr>
          <p:cNvPr id="24" name="Головний спеціаліст Управління освіти і науки">
            <a:extLst>
              <a:ext uri="{FF2B5EF4-FFF2-40B4-BE49-F238E27FC236}">
                <a16:creationId xmlns:a16="http://schemas.microsoft.com/office/drawing/2014/main" id="{6037CD07-38C2-5240-BED8-EA804C2CD1E7}"/>
              </a:ext>
            </a:extLst>
          </p:cNvPr>
          <p:cNvSpPr txBox="1"/>
          <p:nvPr/>
        </p:nvSpPr>
        <p:spPr>
          <a:xfrm>
            <a:off x="4441820" y="895062"/>
            <a:ext cx="3381003" cy="2042290"/>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lvl="0">
              <a:defRPr/>
            </a:pPr>
            <a:endParaRPr lang="uk-UA" sz="12938" dirty="0">
              <a:solidFill>
                <a:srgbClr val="0333FF"/>
              </a:solidFill>
            </a:endParaRPr>
          </a:p>
        </p:txBody>
      </p:sp>
      <p:sp>
        <p:nvSpPr>
          <p:cNvPr id="16" name="Головний спеціаліст Управління освіти і науки">
            <a:extLst>
              <a:ext uri="{FF2B5EF4-FFF2-40B4-BE49-F238E27FC236}">
                <a16:creationId xmlns:a16="http://schemas.microsoft.com/office/drawing/2014/main" id="{8585B267-DCB3-F04E-96E6-DDC9E3152BDC}"/>
              </a:ext>
            </a:extLst>
          </p:cNvPr>
          <p:cNvSpPr txBox="1"/>
          <p:nvPr/>
        </p:nvSpPr>
        <p:spPr>
          <a:xfrm>
            <a:off x="2111869" y="2847826"/>
            <a:ext cx="2534744"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pPr algn="ctr"/>
            <a:endParaRPr lang="uk-UA" sz="2250" dirty="0">
              <a:solidFill>
                <a:srgbClr val="7030A0"/>
              </a:solidFill>
            </a:endParaRPr>
          </a:p>
        </p:txBody>
      </p:sp>
      <p:sp>
        <p:nvSpPr>
          <p:cNvPr id="22" name="Головний спеціаліст Управління освіти і науки">
            <a:extLst>
              <a:ext uri="{FF2B5EF4-FFF2-40B4-BE49-F238E27FC236}">
                <a16:creationId xmlns:a16="http://schemas.microsoft.com/office/drawing/2014/main" id="{8C22810B-ED75-A745-894A-972C6CF6019F}"/>
              </a:ext>
            </a:extLst>
          </p:cNvPr>
          <p:cNvSpPr txBox="1"/>
          <p:nvPr/>
        </p:nvSpPr>
        <p:spPr>
          <a:xfrm>
            <a:off x="1230776" y="5531523"/>
            <a:ext cx="1793450" cy="397545"/>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2250" dirty="0">
                <a:solidFill>
                  <a:srgbClr val="0333FF"/>
                </a:solidFill>
              </a:rPr>
              <a:t> </a:t>
            </a:r>
            <a:endParaRPr lang="uk-UA" sz="2250" dirty="0">
              <a:solidFill>
                <a:srgbClr val="0333FF"/>
              </a:solidFill>
            </a:endParaRPr>
          </a:p>
        </p:txBody>
      </p:sp>
      <p:sp>
        <p:nvSpPr>
          <p:cNvPr id="23" name="Головний спеціаліст Управління освіти і науки">
            <a:extLst>
              <a:ext uri="{FF2B5EF4-FFF2-40B4-BE49-F238E27FC236}">
                <a16:creationId xmlns:a16="http://schemas.microsoft.com/office/drawing/2014/main" id="{EECABF1F-6283-294A-8937-E378C44355BD}"/>
              </a:ext>
            </a:extLst>
          </p:cNvPr>
          <p:cNvSpPr txBox="1"/>
          <p:nvPr/>
        </p:nvSpPr>
        <p:spPr>
          <a:xfrm>
            <a:off x="9591285" y="6062098"/>
            <a:ext cx="2220138" cy="527452"/>
          </a:xfrm>
          <a:prstGeom prst="rect">
            <a:avLst/>
          </a:prstGeom>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650240">
              <a:defRPr sz="3600" i="1">
                <a:solidFill>
                  <a:srgbClr val="0433FF"/>
                </a:solidFill>
                <a:latin typeface="Calibri"/>
                <a:ea typeface="Calibri"/>
                <a:cs typeface="Calibri"/>
                <a:sym typeface="Calibri"/>
              </a:defRPr>
            </a:lvl1pPr>
          </a:lstStyle>
          <a:p>
            <a:r>
              <a:rPr lang="ru-RU" sz="3094" dirty="0"/>
              <a:t> </a:t>
            </a:r>
            <a:endParaRPr lang="uk-UA" sz="3094" dirty="0">
              <a:solidFill>
                <a:srgbClr val="0333FF"/>
              </a:solidFill>
            </a:endParaRPr>
          </a:p>
        </p:txBody>
      </p:sp>
      <p:sp>
        <p:nvSpPr>
          <p:cNvPr id="9" name="Rectangle 1">
            <a:extLst>
              <a:ext uri="{FF2B5EF4-FFF2-40B4-BE49-F238E27FC236}">
                <a16:creationId xmlns:a16="http://schemas.microsoft.com/office/drawing/2014/main" id="{6551A0C5-809C-4015-9F4C-2A4B9A1FE324}"/>
              </a:ext>
            </a:extLst>
          </p:cNvPr>
          <p:cNvSpPr>
            <a:spLocks noChangeArrowheads="1"/>
          </p:cNvSpPr>
          <p:nvPr/>
        </p:nvSpPr>
        <p:spPr bwMode="auto">
          <a:xfrm>
            <a:off x="1116990" y="173825"/>
            <a:ext cx="10363933" cy="1154162"/>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300038" algn="l"/>
              </a:tabLst>
              <a:defRPr>
                <a:solidFill>
                  <a:schemeClr val="tx1"/>
                </a:solidFill>
                <a:latin typeface="Arial" panose="020B0604020202020204" pitchFamily="34" charset="0"/>
              </a:defRPr>
            </a:lvl1pPr>
            <a:lvl2pPr eaLnBrk="0" fontAlgn="base" hangingPunct="0">
              <a:spcBef>
                <a:spcPct val="0"/>
              </a:spcBef>
              <a:spcAft>
                <a:spcPct val="0"/>
              </a:spcAft>
              <a:tabLst>
                <a:tab pos="300038" algn="l"/>
              </a:tabLst>
              <a:defRPr>
                <a:solidFill>
                  <a:schemeClr val="tx1"/>
                </a:solidFill>
                <a:latin typeface="Arial" panose="020B0604020202020204" pitchFamily="34" charset="0"/>
              </a:defRPr>
            </a:lvl2pPr>
            <a:lvl3pPr eaLnBrk="0" fontAlgn="base" hangingPunct="0">
              <a:spcBef>
                <a:spcPct val="0"/>
              </a:spcBef>
              <a:spcAft>
                <a:spcPct val="0"/>
              </a:spcAft>
              <a:tabLst>
                <a:tab pos="300038" algn="l"/>
              </a:tabLst>
              <a:defRPr>
                <a:solidFill>
                  <a:schemeClr val="tx1"/>
                </a:solidFill>
                <a:latin typeface="Arial" panose="020B0604020202020204" pitchFamily="34" charset="0"/>
              </a:defRPr>
            </a:lvl3pPr>
            <a:lvl4pPr eaLnBrk="0" fontAlgn="base" hangingPunct="0">
              <a:spcBef>
                <a:spcPct val="0"/>
              </a:spcBef>
              <a:spcAft>
                <a:spcPct val="0"/>
              </a:spcAft>
              <a:tabLst>
                <a:tab pos="300038" algn="l"/>
              </a:tabLst>
              <a:defRPr>
                <a:solidFill>
                  <a:schemeClr val="tx1"/>
                </a:solidFill>
                <a:latin typeface="Arial" panose="020B0604020202020204" pitchFamily="34" charset="0"/>
              </a:defRPr>
            </a:lvl4pPr>
            <a:lvl5pPr eaLnBrk="0" fontAlgn="base" hangingPunct="0">
              <a:spcBef>
                <a:spcPct val="0"/>
              </a:spcBef>
              <a:spcAft>
                <a:spcPct val="0"/>
              </a:spcAft>
              <a:tabLst>
                <a:tab pos="300038" algn="l"/>
              </a:tabLst>
              <a:defRPr>
                <a:solidFill>
                  <a:schemeClr val="tx1"/>
                </a:solidFill>
                <a:latin typeface="Arial" panose="020B0604020202020204" pitchFamily="34" charset="0"/>
              </a:defRPr>
            </a:lvl5pPr>
            <a:lvl6pPr eaLnBrk="0" fontAlgn="base" hangingPunct="0">
              <a:spcBef>
                <a:spcPct val="0"/>
              </a:spcBef>
              <a:spcAft>
                <a:spcPct val="0"/>
              </a:spcAft>
              <a:tabLst>
                <a:tab pos="300038" algn="l"/>
              </a:tabLst>
              <a:defRPr>
                <a:solidFill>
                  <a:schemeClr val="tx1"/>
                </a:solidFill>
                <a:latin typeface="Arial" panose="020B0604020202020204" pitchFamily="34" charset="0"/>
              </a:defRPr>
            </a:lvl6pPr>
            <a:lvl7pPr eaLnBrk="0" fontAlgn="base" hangingPunct="0">
              <a:spcBef>
                <a:spcPct val="0"/>
              </a:spcBef>
              <a:spcAft>
                <a:spcPct val="0"/>
              </a:spcAft>
              <a:tabLst>
                <a:tab pos="300038" algn="l"/>
              </a:tabLst>
              <a:defRPr>
                <a:solidFill>
                  <a:schemeClr val="tx1"/>
                </a:solidFill>
                <a:latin typeface="Arial" panose="020B0604020202020204" pitchFamily="34" charset="0"/>
              </a:defRPr>
            </a:lvl7pPr>
            <a:lvl8pPr eaLnBrk="0" fontAlgn="base" hangingPunct="0">
              <a:spcBef>
                <a:spcPct val="0"/>
              </a:spcBef>
              <a:spcAft>
                <a:spcPct val="0"/>
              </a:spcAft>
              <a:tabLst>
                <a:tab pos="300038" algn="l"/>
              </a:tabLst>
              <a:defRPr>
                <a:solidFill>
                  <a:schemeClr val="tx1"/>
                </a:solidFill>
                <a:latin typeface="Arial" panose="020B0604020202020204" pitchFamily="34" charset="0"/>
              </a:defRPr>
            </a:lvl8pPr>
            <a:lvl9pPr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0038" algn="l"/>
              </a:tabLst>
            </a:pPr>
            <a:r>
              <a:rPr lang="ru-RU" sz="3600" b="1" dirty="0">
                <a:effectLst/>
                <a:latin typeface="Times New Roman" panose="02020603050405020304" pitchFamily="18" charset="0"/>
                <a:ea typeface="Calibri" panose="020F0502020204030204" pitchFamily="34" charset="0"/>
              </a:rPr>
              <a:t>ОЧІКУВАНІ РЕЗУЛЬТАТИ ВИКОНАННЯ ПЛАНУ</a:t>
            </a:r>
            <a:endParaRPr kumimoji="0" lang="uk-UA" altLang="uk-UA" sz="4800" b="1"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4A65086-48C1-41F0-B5CF-FE6F67ADC6B9}"/>
              </a:ext>
            </a:extLst>
          </p:cNvPr>
          <p:cNvSpPr txBox="1"/>
          <p:nvPr/>
        </p:nvSpPr>
        <p:spPr>
          <a:xfrm>
            <a:off x="333374" y="1996767"/>
            <a:ext cx="11229975" cy="3477875"/>
          </a:xfrm>
          <a:prstGeom prst="rect">
            <a:avLst/>
          </a:prstGeom>
          <a:noFill/>
        </p:spPr>
        <p:txBody>
          <a:bodyPr wrap="square">
            <a:spAutoFit/>
          </a:bodyPr>
          <a:lstStyle/>
          <a:p>
            <a:pPr indent="450215" algn="just"/>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Основними результатами</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яких планується досягти, є:</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здійснення заходів щодо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приведення типів закладів загальної середньої освіти Донецької селищної територіальної громади у відповідності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до вимог чинного законодавства України;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створення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ефективної, доступної та спроможної мережі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початкових шкіл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та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гімназій;</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формуванням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мережі ліце</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їв, які за умови наявності стандарту профільної середньої освіти, відповідної типової освітньої програми та на підставі відповідного рішення Кабінету Міністрів України зможуть з 2027 р. запровадити трирічні освітні програми в межах дванадцятирічної повної загальної середньої освіти;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створення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умов для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індивідуальної</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траєкторії</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здобувачів</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самореалізації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вибору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професії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оволодіння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ключовими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компетентностями,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необхідними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успішної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самореалізації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соціалізації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подальшої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трудової</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діяльності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39491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1211</Words>
  <Application>Microsoft Office PowerPoint</Application>
  <PresentationFormat>Широкоэкранный</PresentationFormat>
  <Paragraphs>131</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Пользователь</cp:lastModifiedBy>
  <cp:revision>130</cp:revision>
  <dcterms:created xsi:type="dcterms:W3CDTF">2023-02-14T08:51:58Z</dcterms:created>
  <dcterms:modified xsi:type="dcterms:W3CDTF">2024-02-20T07:52:15Z</dcterms:modified>
</cp:coreProperties>
</file>