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8"/>
  </p:notesMasterIdLst>
  <p:sldIdLst>
    <p:sldId id="256" r:id="rId2"/>
    <p:sldId id="257" r:id="rId3"/>
    <p:sldId id="258" r:id="rId4"/>
    <p:sldId id="259" r:id="rId5"/>
    <p:sldId id="277" r:id="rId6"/>
    <p:sldId id="282" r:id="rId7"/>
    <p:sldId id="261" r:id="rId8"/>
    <p:sldId id="262" r:id="rId9"/>
    <p:sldId id="280" r:id="rId10"/>
    <p:sldId id="279" r:id="rId11"/>
    <p:sldId id="263" r:id="rId12"/>
    <p:sldId id="278" r:id="rId13"/>
    <p:sldId id="276" r:id="rId14"/>
    <p:sldId id="265" r:id="rId15"/>
    <p:sldId id="266" r:id="rId16"/>
    <p:sldId id="267" r:id="rId17"/>
    <p:sldId id="268" r:id="rId18"/>
    <p:sldId id="283" r:id="rId19"/>
    <p:sldId id="281" r:id="rId20"/>
    <p:sldId id="269" r:id="rId21"/>
    <p:sldId id="270" r:id="rId22"/>
    <p:sldId id="271" r:id="rId23"/>
    <p:sldId id="272" r:id="rId24"/>
    <p:sldId id="273" r:id="rId25"/>
    <p:sldId id="274"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3" autoAdjust="0"/>
    <p:restoredTop sz="94660"/>
  </p:normalViewPr>
  <p:slideViewPr>
    <p:cSldViewPr snapToGrid="0">
      <p:cViewPr varScale="1">
        <p:scale>
          <a:sx n="107" d="100"/>
          <a:sy n="107" d="100"/>
        </p:scale>
        <p:origin x="38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380E3-E382-411B-B718-E4556EE19F56}" type="datetimeFigureOut">
              <a:rPr lang="en-GB" smtClean="0"/>
              <a:pPr/>
              <a:t>06/06/2024</a:t>
            </a:fld>
            <a:endParaRPr lang="en-GB"/>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6C962-5596-4607-B2E2-BA330309C64F}" type="slidenum">
              <a:rPr lang="en-GB" smtClean="0"/>
              <a:pPr/>
              <a:t>‹#›</a:t>
            </a:fld>
            <a:endParaRPr lang="en-GB"/>
          </a:p>
        </p:txBody>
      </p:sp>
    </p:spTree>
    <p:extLst>
      <p:ext uri="{BB962C8B-B14F-4D97-AF65-F5344CB8AC3E}">
        <p14:creationId xmlns:p14="http://schemas.microsoft.com/office/powerpoint/2010/main" val="2642347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16</a:t>
            </a:fld>
            <a:endParaRPr lang="en-GB"/>
          </a:p>
        </p:txBody>
      </p:sp>
    </p:spTree>
    <p:extLst>
      <p:ext uri="{BB962C8B-B14F-4D97-AF65-F5344CB8AC3E}">
        <p14:creationId xmlns:p14="http://schemas.microsoft.com/office/powerpoint/2010/main" val="2076965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25</a:t>
            </a:fld>
            <a:endParaRPr lang="en-GB"/>
          </a:p>
        </p:txBody>
      </p:sp>
    </p:spTree>
    <p:extLst>
      <p:ext uri="{BB962C8B-B14F-4D97-AF65-F5344CB8AC3E}">
        <p14:creationId xmlns:p14="http://schemas.microsoft.com/office/powerpoint/2010/main" val="3003117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26</a:t>
            </a:fld>
            <a:endParaRPr lang="en-GB"/>
          </a:p>
        </p:txBody>
      </p:sp>
    </p:spTree>
    <p:extLst>
      <p:ext uri="{BB962C8B-B14F-4D97-AF65-F5344CB8AC3E}">
        <p14:creationId xmlns:p14="http://schemas.microsoft.com/office/powerpoint/2010/main" val="407053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17</a:t>
            </a:fld>
            <a:endParaRPr lang="en-GB"/>
          </a:p>
        </p:txBody>
      </p:sp>
    </p:spTree>
    <p:extLst>
      <p:ext uri="{BB962C8B-B14F-4D97-AF65-F5344CB8AC3E}">
        <p14:creationId xmlns:p14="http://schemas.microsoft.com/office/powerpoint/2010/main" val="250611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18</a:t>
            </a:fld>
            <a:endParaRPr lang="en-GB"/>
          </a:p>
        </p:txBody>
      </p:sp>
    </p:spTree>
    <p:extLst>
      <p:ext uri="{BB962C8B-B14F-4D97-AF65-F5344CB8AC3E}">
        <p14:creationId xmlns:p14="http://schemas.microsoft.com/office/powerpoint/2010/main" val="207696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19</a:t>
            </a:fld>
            <a:endParaRPr lang="en-GB"/>
          </a:p>
        </p:txBody>
      </p:sp>
    </p:spTree>
    <p:extLst>
      <p:ext uri="{BB962C8B-B14F-4D97-AF65-F5344CB8AC3E}">
        <p14:creationId xmlns:p14="http://schemas.microsoft.com/office/powerpoint/2010/main" val="207696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20</a:t>
            </a:fld>
            <a:endParaRPr lang="en-GB"/>
          </a:p>
        </p:txBody>
      </p:sp>
    </p:spTree>
    <p:extLst>
      <p:ext uri="{BB962C8B-B14F-4D97-AF65-F5344CB8AC3E}">
        <p14:creationId xmlns:p14="http://schemas.microsoft.com/office/powerpoint/2010/main" val="3181381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21</a:t>
            </a:fld>
            <a:endParaRPr lang="en-GB"/>
          </a:p>
        </p:txBody>
      </p:sp>
    </p:spTree>
    <p:extLst>
      <p:ext uri="{BB962C8B-B14F-4D97-AF65-F5344CB8AC3E}">
        <p14:creationId xmlns:p14="http://schemas.microsoft.com/office/powerpoint/2010/main" val="144334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22</a:t>
            </a:fld>
            <a:endParaRPr lang="en-GB"/>
          </a:p>
        </p:txBody>
      </p:sp>
    </p:spTree>
    <p:extLst>
      <p:ext uri="{BB962C8B-B14F-4D97-AF65-F5344CB8AC3E}">
        <p14:creationId xmlns:p14="http://schemas.microsoft.com/office/powerpoint/2010/main" val="716388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23</a:t>
            </a:fld>
            <a:endParaRPr lang="en-GB"/>
          </a:p>
        </p:txBody>
      </p:sp>
    </p:spTree>
    <p:extLst>
      <p:ext uri="{BB962C8B-B14F-4D97-AF65-F5344CB8AC3E}">
        <p14:creationId xmlns:p14="http://schemas.microsoft.com/office/powerpoint/2010/main" val="1542265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5"/>
          </p:nvPr>
        </p:nvSpPr>
        <p:spPr/>
        <p:txBody>
          <a:bodyPr/>
          <a:lstStyle/>
          <a:p>
            <a:fld id="{3406C962-5596-4607-B2E2-BA330309C64F}" type="slidenum">
              <a:rPr lang="en-GB" smtClean="0"/>
              <a:pPr/>
              <a:t>24</a:t>
            </a:fld>
            <a:endParaRPr lang="en-GB"/>
          </a:p>
        </p:txBody>
      </p:sp>
    </p:spTree>
    <p:extLst>
      <p:ext uri="{BB962C8B-B14F-4D97-AF65-F5344CB8AC3E}">
        <p14:creationId xmlns:p14="http://schemas.microsoft.com/office/powerpoint/2010/main" val="215077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D522E6-5661-4C3B-A4AA-557D31840C4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GB"/>
          </a:p>
        </p:txBody>
      </p:sp>
      <p:sp>
        <p:nvSpPr>
          <p:cNvPr id="3" name="Подзаголовок 2">
            <a:extLst>
              <a:ext uri="{FF2B5EF4-FFF2-40B4-BE49-F238E27FC236}">
                <a16:creationId xmlns:a16="http://schemas.microsoft.com/office/drawing/2014/main" id="{BE11DEBC-B2B6-42AE-BA40-C1E2073579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sp>
        <p:nvSpPr>
          <p:cNvPr id="4" name="Дата 3">
            <a:extLst>
              <a:ext uri="{FF2B5EF4-FFF2-40B4-BE49-F238E27FC236}">
                <a16:creationId xmlns:a16="http://schemas.microsoft.com/office/drawing/2014/main" id="{0AA98ABE-B7F8-49FF-AF46-E6B40EF0EFAC}"/>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5" name="Нижний колонтитул 4">
            <a:extLst>
              <a:ext uri="{FF2B5EF4-FFF2-40B4-BE49-F238E27FC236}">
                <a16:creationId xmlns:a16="http://schemas.microsoft.com/office/drawing/2014/main" id="{C172DEF4-A593-4C6C-BA39-57CED0F6A51B}"/>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6E31E5FE-5D8B-414B-8E89-E6B406861E7D}"/>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1206524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18CBD1-1156-4F89-AE47-E0033CF30A1E}"/>
              </a:ext>
            </a:extLst>
          </p:cNvPr>
          <p:cNvSpPr>
            <a:spLocks noGrp="1"/>
          </p:cNvSpPr>
          <p:nvPr>
            <p:ph type="title"/>
          </p:nvPr>
        </p:nvSpPr>
        <p:spPr/>
        <p:txBody>
          <a:bodyPr/>
          <a:lstStyle/>
          <a:p>
            <a:r>
              <a:rPr lang="ru-RU"/>
              <a:t>Образец заголовка</a:t>
            </a:r>
            <a:endParaRPr lang="en-GB"/>
          </a:p>
        </p:txBody>
      </p:sp>
      <p:sp>
        <p:nvSpPr>
          <p:cNvPr id="3" name="Вертикальный текст 2">
            <a:extLst>
              <a:ext uri="{FF2B5EF4-FFF2-40B4-BE49-F238E27FC236}">
                <a16:creationId xmlns:a16="http://schemas.microsoft.com/office/drawing/2014/main" id="{8C31EE3E-A41F-45F5-90D3-5039B04320B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BD37B70F-9818-4B33-B35C-656B12D569F9}"/>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5" name="Нижний колонтитул 4">
            <a:extLst>
              <a:ext uri="{FF2B5EF4-FFF2-40B4-BE49-F238E27FC236}">
                <a16:creationId xmlns:a16="http://schemas.microsoft.com/office/drawing/2014/main" id="{B1C8A7C9-0E27-47D8-8334-FB983A1CE85F}"/>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4ABCB684-E20C-43AD-B3D4-608A0C513B20}"/>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208754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6FEAC95-4B23-466B-8A75-AC9A528B3F79}"/>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GB"/>
          </a:p>
        </p:txBody>
      </p:sp>
      <p:sp>
        <p:nvSpPr>
          <p:cNvPr id="3" name="Вертикальный текст 2">
            <a:extLst>
              <a:ext uri="{FF2B5EF4-FFF2-40B4-BE49-F238E27FC236}">
                <a16:creationId xmlns:a16="http://schemas.microsoft.com/office/drawing/2014/main" id="{9D047B7B-4471-4A49-96CD-52CA01796BF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8576BEFC-53E9-4546-B65D-E122E9C64DE3}"/>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5" name="Нижний колонтитул 4">
            <a:extLst>
              <a:ext uri="{FF2B5EF4-FFF2-40B4-BE49-F238E27FC236}">
                <a16:creationId xmlns:a16="http://schemas.microsoft.com/office/drawing/2014/main" id="{FA8E5A8B-7B89-441C-B608-3C223F50ECC7}"/>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EE581A0B-87FF-4188-8939-1E40E1C476DE}"/>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425906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E85B28-85DF-41CC-A6C1-90D58532DC11}"/>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a16="http://schemas.microsoft.com/office/drawing/2014/main" id="{510580B3-BA11-4930-8768-6FCC99FE72E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21814FC5-D6E0-4ED3-8DAE-2E7B414A7F1B}"/>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5" name="Нижний колонтитул 4">
            <a:extLst>
              <a:ext uri="{FF2B5EF4-FFF2-40B4-BE49-F238E27FC236}">
                <a16:creationId xmlns:a16="http://schemas.microsoft.com/office/drawing/2014/main" id="{383E1872-7CF0-44B5-8057-35071C8B74C9}"/>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84F28A8E-C2EC-4D9F-92B5-98F6394BB0B6}"/>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271035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DE294F-FEB8-4064-BBC3-14F92284805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GB"/>
          </a:p>
        </p:txBody>
      </p:sp>
      <p:sp>
        <p:nvSpPr>
          <p:cNvPr id="3" name="Текст 2">
            <a:extLst>
              <a:ext uri="{FF2B5EF4-FFF2-40B4-BE49-F238E27FC236}">
                <a16:creationId xmlns:a16="http://schemas.microsoft.com/office/drawing/2014/main" id="{6DDD0CFD-8151-4BFB-B880-CE2D3A38CB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23161B3-0435-4F22-806B-531E57F2BE6F}"/>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5" name="Нижний колонтитул 4">
            <a:extLst>
              <a:ext uri="{FF2B5EF4-FFF2-40B4-BE49-F238E27FC236}">
                <a16:creationId xmlns:a16="http://schemas.microsoft.com/office/drawing/2014/main" id="{CD185ABB-4FFA-4C7D-9980-5A6EA79DC9F4}"/>
              </a:ext>
            </a:extLst>
          </p:cNvPr>
          <p:cNvSpPr>
            <a:spLocks noGrp="1"/>
          </p:cNvSpPr>
          <p:nvPr>
            <p:ph type="ftr" sz="quarter" idx="11"/>
          </p:nvPr>
        </p:nvSpPr>
        <p:spPr/>
        <p:txBody>
          <a:bodyPr/>
          <a:lstStyle/>
          <a:p>
            <a:endParaRPr lang="en-GB"/>
          </a:p>
        </p:txBody>
      </p:sp>
      <p:sp>
        <p:nvSpPr>
          <p:cNvPr id="6" name="Номер слайда 5">
            <a:extLst>
              <a:ext uri="{FF2B5EF4-FFF2-40B4-BE49-F238E27FC236}">
                <a16:creationId xmlns:a16="http://schemas.microsoft.com/office/drawing/2014/main" id="{8F11EC9D-0714-40C7-BE58-CEAC775C03CA}"/>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548999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5CCDFC-4020-422B-8A6E-3535F3B95C43}"/>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a16="http://schemas.microsoft.com/office/drawing/2014/main" id="{47D6D4CC-5D27-4636-B893-05054070034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Объект 3">
            <a:extLst>
              <a:ext uri="{FF2B5EF4-FFF2-40B4-BE49-F238E27FC236}">
                <a16:creationId xmlns:a16="http://schemas.microsoft.com/office/drawing/2014/main" id="{03EB4330-74C7-48FF-9638-67A20BF9F7B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Дата 4">
            <a:extLst>
              <a:ext uri="{FF2B5EF4-FFF2-40B4-BE49-F238E27FC236}">
                <a16:creationId xmlns:a16="http://schemas.microsoft.com/office/drawing/2014/main" id="{40C8EA91-ACDF-40C3-B380-90DEA213710F}"/>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6" name="Нижний колонтитул 5">
            <a:extLst>
              <a:ext uri="{FF2B5EF4-FFF2-40B4-BE49-F238E27FC236}">
                <a16:creationId xmlns:a16="http://schemas.microsoft.com/office/drawing/2014/main" id="{06756796-A073-42D0-A287-5A79EAB2F29C}"/>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89DDEEF4-43CC-4F8E-B235-A7C1B1A79BCD}"/>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746897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BEAA80-168F-48F4-9FFD-664E79E24064}"/>
              </a:ext>
            </a:extLst>
          </p:cNvPr>
          <p:cNvSpPr>
            <a:spLocks noGrp="1"/>
          </p:cNvSpPr>
          <p:nvPr>
            <p:ph type="title"/>
          </p:nvPr>
        </p:nvSpPr>
        <p:spPr>
          <a:xfrm>
            <a:off x="839788" y="365125"/>
            <a:ext cx="10515600" cy="1325563"/>
          </a:xfrm>
        </p:spPr>
        <p:txBody>
          <a:bodyPr/>
          <a:lstStyle/>
          <a:p>
            <a:r>
              <a:rPr lang="ru-RU"/>
              <a:t>Образец заголовка</a:t>
            </a:r>
            <a:endParaRPr lang="en-GB"/>
          </a:p>
        </p:txBody>
      </p:sp>
      <p:sp>
        <p:nvSpPr>
          <p:cNvPr id="3" name="Текст 2">
            <a:extLst>
              <a:ext uri="{FF2B5EF4-FFF2-40B4-BE49-F238E27FC236}">
                <a16:creationId xmlns:a16="http://schemas.microsoft.com/office/drawing/2014/main" id="{6595DBF4-3F33-4A5D-970C-E9C313203E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78B3E62-45C3-4D40-8AEB-FE63F44446E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Текст 4">
            <a:extLst>
              <a:ext uri="{FF2B5EF4-FFF2-40B4-BE49-F238E27FC236}">
                <a16:creationId xmlns:a16="http://schemas.microsoft.com/office/drawing/2014/main" id="{99226BAD-15CD-4D20-92B4-695A34A2D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EBDBDEF-2384-4BF0-816E-2A802D0637E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7" name="Дата 6">
            <a:extLst>
              <a:ext uri="{FF2B5EF4-FFF2-40B4-BE49-F238E27FC236}">
                <a16:creationId xmlns:a16="http://schemas.microsoft.com/office/drawing/2014/main" id="{E153A38B-DB49-428D-B79B-21ACE038F0CA}"/>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8" name="Нижний колонтитул 7">
            <a:extLst>
              <a:ext uri="{FF2B5EF4-FFF2-40B4-BE49-F238E27FC236}">
                <a16:creationId xmlns:a16="http://schemas.microsoft.com/office/drawing/2014/main" id="{6B5099B2-0BA0-4394-ABA2-08A41181B82C}"/>
              </a:ext>
            </a:extLst>
          </p:cNvPr>
          <p:cNvSpPr>
            <a:spLocks noGrp="1"/>
          </p:cNvSpPr>
          <p:nvPr>
            <p:ph type="ftr" sz="quarter" idx="11"/>
          </p:nvPr>
        </p:nvSpPr>
        <p:spPr/>
        <p:txBody>
          <a:bodyPr/>
          <a:lstStyle/>
          <a:p>
            <a:endParaRPr lang="en-GB"/>
          </a:p>
        </p:txBody>
      </p:sp>
      <p:sp>
        <p:nvSpPr>
          <p:cNvPr id="9" name="Номер слайда 8">
            <a:extLst>
              <a:ext uri="{FF2B5EF4-FFF2-40B4-BE49-F238E27FC236}">
                <a16:creationId xmlns:a16="http://schemas.microsoft.com/office/drawing/2014/main" id="{9236DE7F-5D81-4DB8-A966-B9D3FCDDC7BA}"/>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294019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64120E-AA8C-4DCD-B967-C29CB3967DEB}"/>
              </a:ext>
            </a:extLst>
          </p:cNvPr>
          <p:cNvSpPr>
            <a:spLocks noGrp="1"/>
          </p:cNvSpPr>
          <p:nvPr>
            <p:ph type="title"/>
          </p:nvPr>
        </p:nvSpPr>
        <p:spPr/>
        <p:txBody>
          <a:bodyPr/>
          <a:lstStyle/>
          <a:p>
            <a:r>
              <a:rPr lang="ru-RU"/>
              <a:t>Образец заголовка</a:t>
            </a:r>
            <a:endParaRPr lang="en-GB"/>
          </a:p>
        </p:txBody>
      </p:sp>
      <p:sp>
        <p:nvSpPr>
          <p:cNvPr id="3" name="Дата 2">
            <a:extLst>
              <a:ext uri="{FF2B5EF4-FFF2-40B4-BE49-F238E27FC236}">
                <a16:creationId xmlns:a16="http://schemas.microsoft.com/office/drawing/2014/main" id="{D2D58763-D37F-458A-9535-6ED9588A59B3}"/>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4" name="Нижний колонтитул 3">
            <a:extLst>
              <a:ext uri="{FF2B5EF4-FFF2-40B4-BE49-F238E27FC236}">
                <a16:creationId xmlns:a16="http://schemas.microsoft.com/office/drawing/2014/main" id="{23B6164B-EC52-480A-BC1B-C774D6BD7AC3}"/>
              </a:ext>
            </a:extLst>
          </p:cNvPr>
          <p:cNvSpPr>
            <a:spLocks noGrp="1"/>
          </p:cNvSpPr>
          <p:nvPr>
            <p:ph type="ftr" sz="quarter" idx="11"/>
          </p:nvPr>
        </p:nvSpPr>
        <p:spPr/>
        <p:txBody>
          <a:bodyPr/>
          <a:lstStyle/>
          <a:p>
            <a:endParaRPr lang="en-GB"/>
          </a:p>
        </p:txBody>
      </p:sp>
      <p:sp>
        <p:nvSpPr>
          <p:cNvPr id="5" name="Номер слайда 4">
            <a:extLst>
              <a:ext uri="{FF2B5EF4-FFF2-40B4-BE49-F238E27FC236}">
                <a16:creationId xmlns:a16="http://schemas.microsoft.com/office/drawing/2014/main" id="{236DB91B-8DC5-4437-BFE7-345132014419}"/>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3782168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09BFF53-BBF9-4C76-B48D-5F0EA9612F98}"/>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3" name="Нижний колонтитул 2">
            <a:extLst>
              <a:ext uri="{FF2B5EF4-FFF2-40B4-BE49-F238E27FC236}">
                <a16:creationId xmlns:a16="http://schemas.microsoft.com/office/drawing/2014/main" id="{5F09DD5D-DF5C-4AC8-989C-B77FBFA0F81D}"/>
              </a:ext>
            </a:extLst>
          </p:cNvPr>
          <p:cNvSpPr>
            <a:spLocks noGrp="1"/>
          </p:cNvSpPr>
          <p:nvPr>
            <p:ph type="ftr" sz="quarter" idx="11"/>
          </p:nvPr>
        </p:nvSpPr>
        <p:spPr/>
        <p:txBody>
          <a:bodyPr/>
          <a:lstStyle/>
          <a:p>
            <a:endParaRPr lang="en-GB"/>
          </a:p>
        </p:txBody>
      </p:sp>
      <p:sp>
        <p:nvSpPr>
          <p:cNvPr id="4" name="Номер слайда 3">
            <a:extLst>
              <a:ext uri="{FF2B5EF4-FFF2-40B4-BE49-F238E27FC236}">
                <a16:creationId xmlns:a16="http://schemas.microsoft.com/office/drawing/2014/main" id="{9C484E61-A3A2-4CB9-BBCD-6A7A6E4F2898}"/>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215175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A7DEC6-6EB7-482A-AB72-C20341AE58B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Объект 2">
            <a:extLst>
              <a:ext uri="{FF2B5EF4-FFF2-40B4-BE49-F238E27FC236}">
                <a16:creationId xmlns:a16="http://schemas.microsoft.com/office/drawing/2014/main" id="{C369CAB4-006D-48ED-91A5-1174716C1C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Текст 3">
            <a:extLst>
              <a:ext uri="{FF2B5EF4-FFF2-40B4-BE49-F238E27FC236}">
                <a16:creationId xmlns:a16="http://schemas.microsoft.com/office/drawing/2014/main" id="{5D1657DA-4DCA-49A4-A446-468A74056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D72738B-3F21-42E7-AD70-510D944F724E}"/>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6" name="Нижний колонтитул 5">
            <a:extLst>
              <a:ext uri="{FF2B5EF4-FFF2-40B4-BE49-F238E27FC236}">
                <a16:creationId xmlns:a16="http://schemas.microsoft.com/office/drawing/2014/main" id="{74301849-EAAE-49CC-A368-19F34B186B47}"/>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5A927A53-195A-4E56-BA18-9C01ED2816A0}"/>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130934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970E5A-E364-4BBD-9806-FBA566DD4B5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Рисунок 2">
            <a:extLst>
              <a:ext uri="{FF2B5EF4-FFF2-40B4-BE49-F238E27FC236}">
                <a16:creationId xmlns:a16="http://schemas.microsoft.com/office/drawing/2014/main" id="{334C2AE6-2B73-4F22-8CF8-1B8BBA18F6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Текст 3">
            <a:extLst>
              <a:ext uri="{FF2B5EF4-FFF2-40B4-BE49-F238E27FC236}">
                <a16:creationId xmlns:a16="http://schemas.microsoft.com/office/drawing/2014/main" id="{97B9630A-DD74-4579-886D-7FE615118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9F10BD0-2F9A-435B-B80B-740B6BB5C4A0}"/>
              </a:ext>
            </a:extLst>
          </p:cNvPr>
          <p:cNvSpPr>
            <a:spLocks noGrp="1"/>
          </p:cNvSpPr>
          <p:nvPr>
            <p:ph type="dt" sz="half" idx="10"/>
          </p:nvPr>
        </p:nvSpPr>
        <p:spPr/>
        <p:txBody>
          <a:bodyPr/>
          <a:lstStyle/>
          <a:p>
            <a:fld id="{8F070F69-3DAA-4313-B65B-7B26F987E824}" type="datetimeFigureOut">
              <a:rPr lang="en-GB" smtClean="0"/>
              <a:pPr/>
              <a:t>06/06/2024</a:t>
            </a:fld>
            <a:endParaRPr lang="en-GB"/>
          </a:p>
        </p:txBody>
      </p:sp>
      <p:sp>
        <p:nvSpPr>
          <p:cNvPr id="6" name="Нижний колонтитул 5">
            <a:extLst>
              <a:ext uri="{FF2B5EF4-FFF2-40B4-BE49-F238E27FC236}">
                <a16:creationId xmlns:a16="http://schemas.microsoft.com/office/drawing/2014/main" id="{4FF46D47-4E51-471C-BB9D-B3B0A2CA8BCA}"/>
              </a:ext>
            </a:extLst>
          </p:cNvPr>
          <p:cNvSpPr>
            <a:spLocks noGrp="1"/>
          </p:cNvSpPr>
          <p:nvPr>
            <p:ph type="ftr" sz="quarter" idx="11"/>
          </p:nvPr>
        </p:nvSpPr>
        <p:spPr/>
        <p:txBody>
          <a:bodyPr/>
          <a:lstStyle/>
          <a:p>
            <a:endParaRPr lang="en-GB"/>
          </a:p>
        </p:txBody>
      </p:sp>
      <p:sp>
        <p:nvSpPr>
          <p:cNvPr id="7" name="Номер слайда 6">
            <a:extLst>
              <a:ext uri="{FF2B5EF4-FFF2-40B4-BE49-F238E27FC236}">
                <a16:creationId xmlns:a16="http://schemas.microsoft.com/office/drawing/2014/main" id="{FAB223A3-9A97-4E1F-B5B2-FC0A335DFA8B}"/>
              </a:ext>
            </a:extLst>
          </p:cNvPr>
          <p:cNvSpPr>
            <a:spLocks noGrp="1"/>
          </p:cNvSpPr>
          <p:nvPr>
            <p:ph type="sldNum" sz="quarter" idx="12"/>
          </p:nvPr>
        </p:nvSpPr>
        <p:spPr/>
        <p:txBody>
          <a:bodyPr/>
          <a:lstStyle/>
          <a:p>
            <a:fld id="{E4276ED4-09F0-498C-8B0D-14E9EA86ABA8}" type="slidenum">
              <a:rPr lang="en-GB" smtClean="0"/>
              <a:pPr/>
              <a:t>‹#›</a:t>
            </a:fld>
            <a:endParaRPr lang="en-GB"/>
          </a:p>
        </p:txBody>
      </p:sp>
    </p:spTree>
    <p:extLst>
      <p:ext uri="{BB962C8B-B14F-4D97-AF65-F5344CB8AC3E}">
        <p14:creationId xmlns:p14="http://schemas.microsoft.com/office/powerpoint/2010/main" val="2087772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968C9C-5886-4038-9669-08D59C62C0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GB"/>
          </a:p>
        </p:txBody>
      </p:sp>
      <p:sp>
        <p:nvSpPr>
          <p:cNvPr id="3" name="Текст 2">
            <a:extLst>
              <a:ext uri="{FF2B5EF4-FFF2-40B4-BE49-F238E27FC236}">
                <a16:creationId xmlns:a16="http://schemas.microsoft.com/office/drawing/2014/main" id="{7AC21B5C-4EB5-458F-8308-1C1642A996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a16="http://schemas.microsoft.com/office/drawing/2014/main" id="{765BA527-F0A0-4843-AC7F-821F3E7F67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70F69-3DAA-4313-B65B-7B26F987E824}" type="datetimeFigureOut">
              <a:rPr lang="en-GB" smtClean="0"/>
              <a:pPr/>
              <a:t>06/06/2024</a:t>
            </a:fld>
            <a:endParaRPr lang="en-GB"/>
          </a:p>
        </p:txBody>
      </p:sp>
      <p:sp>
        <p:nvSpPr>
          <p:cNvPr id="5" name="Нижний колонтитул 4">
            <a:extLst>
              <a:ext uri="{FF2B5EF4-FFF2-40B4-BE49-F238E27FC236}">
                <a16:creationId xmlns:a16="http://schemas.microsoft.com/office/drawing/2014/main" id="{6528D109-51BC-4415-9276-445DB7F7F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Номер слайда 5">
            <a:extLst>
              <a:ext uri="{FF2B5EF4-FFF2-40B4-BE49-F238E27FC236}">
                <a16:creationId xmlns:a16="http://schemas.microsoft.com/office/drawing/2014/main" id="{B0878ECE-E3E5-44F6-8C65-A07513D6B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76ED4-09F0-498C-8B0D-14E9EA86ABA8}" type="slidenum">
              <a:rPr lang="en-GB" smtClean="0"/>
              <a:pPr/>
              <a:t>‹#›</a:t>
            </a:fld>
            <a:endParaRPr lang="en-GB"/>
          </a:p>
        </p:txBody>
      </p:sp>
    </p:spTree>
    <p:extLst>
      <p:ext uri="{BB962C8B-B14F-4D97-AF65-F5344CB8AC3E}">
        <p14:creationId xmlns:p14="http://schemas.microsoft.com/office/powerpoint/2010/main" val="2828301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jpeg"/><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jpe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jpe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jpe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facebook.com/profile.php?id=100074857907433" TargetMode="External"/><Relationship Id="rId5" Type="http://schemas.openxmlformats.org/officeDocument/2006/relationships/hyperlink" Target="https://asch2.donets-osvita.gov.ua/"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pic>
        <p:nvPicPr>
          <p:cNvPr id="5" name="Рисунок 4">
            <a:extLst>
              <a:ext uri="{FF2B5EF4-FFF2-40B4-BE49-F238E27FC236}">
                <a16:creationId xmlns:a16="http://schemas.microsoft.com/office/drawing/2014/main" id="{CD836C69-70DF-4902-B3AF-B0F451F0001F}"/>
              </a:ext>
            </a:extLst>
          </p:cNvPr>
          <p:cNvPicPr>
            <a:picLocks noChangeAspect="1"/>
          </p:cNvPicPr>
          <p:nvPr/>
        </p:nvPicPr>
        <p:blipFill>
          <a:blip r:embed="rId3" cstate="print"/>
          <a:stretch>
            <a:fillRect/>
          </a:stretch>
        </p:blipFill>
        <p:spPr>
          <a:xfrm>
            <a:off x="869154" y="676023"/>
            <a:ext cx="10453689" cy="550595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7" y="1108866"/>
            <a:ext cx="9144000" cy="2387600"/>
          </a:xfrm>
        </p:spPr>
        <p:txBody>
          <a:bodyPr>
            <a:normAutofit/>
          </a:bodyPr>
          <a:lstStyle/>
          <a:p>
            <a:r>
              <a:rPr lang="uk-UA" sz="4800" b="1" dirty="0">
                <a:solidFill>
                  <a:schemeClr val="bg1"/>
                </a:solidFill>
                <a:latin typeface="Segoe Script" panose="030B0504020000000003" pitchFamily="66" charset="0"/>
              </a:rPr>
              <a:t>ЗВІТ </a:t>
            </a:r>
            <a:br>
              <a:rPr lang="uk-UA" sz="4800" b="1" dirty="0">
                <a:solidFill>
                  <a:schemeClr val="bg1"/>
                </a:solidFill>
                <a:latin typeface="Segoe Script" panose="030B0504020000000003" pitchFamily="66" charset="0"/>
              </a:rPr>
            </a:br>
            <a:r>
              <a:rPr lang="uk-UA" sz="4800" b="1" dirty="0">
                <a:solidFill>
                  <a:schemeClr val="bg1"/>
                </a:solidFill>
                <a:latin typeface="Segoe Script" panose="030B0504020000000003" pitchFamily="66" charset="0"/>
              </a:rPr>
              <a:t>Андріївського ліцею №2</a:t>
            </a:r>
            <a:endParaRPr lang="en-GB" sz="4800" b="1" dirty="0">
              <a:solidFill>
                <a:schemeClr val="bg1"/>
              </a:solidFill>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1523998" y="3478660"/>
            <a:ext cx="9144000" cy="493712"/>
          </a:xfrm>
        </p:spPr>
        <p:txBody>
          <a:bodyPr>
            <a:normAutofit fontScale="77500" lnSpcReduction="20000"/>
          </a:bodyPr>
          <a:lstStyle/>
          <a:p>
            <a:r>
              <a:rPr lang="uk-UA" b="1" dirty="0">
                <a:solidFill>
                  <a:schemeClr val="bg1"/>
                </a:solidFill>
                <a:latin typeface="Segoe Script" panose="030B0504020000000003" pitchFamily="66" charset="0"/>
              </a:rPr>
              <a:t>Донецької селищної ради Ізюмського району Харківської області</a:t>
            </a:r>
            <a:endParaRPr lang="en-GB" b="1" dirty="0">
              <a:solidFill>
                <a:schemeClr val="bg1"/>
              </a:solidFill>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840" y="196840"/>
            <a:ext cx="2257425" cy="2257425"/>
          </a:xfrm>
          <a:prstGeom prst="rect">
            <a:avLst/>
          </a:prstGeom>
        </p:spPr>
      </p:pic>
      <p:sp>
        <p:nvSpPr>
          <p:cNvPr id="6" name="Заголовок 1">
            <a:extLst>
              <a:ext uri="{FF2B5EF4-FFF2-40B4-BE49-F238E27FC236}">
                <a16:creationId xmlns:a16="http://schemas.microsoft.com/office/drawing/2014/main" id="{6ED70AFF-2FE2-45DD-8444-7032C6A22E64}"/>
              </a:ext>
            </a:extLst>
          </p:cNvPr>
          <p:cNvSpPr txBox="1">
            <a:spLocks/>
          </p:cNvSpPr>
          <p:nvPr/>
        </p:nvSpPr>
        <p:spPr>
          <a:xfrm>
            <a:off x="1366835" y="3478213"/>
            <a:ext cx="9458325" cy="930279"/>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b="1" dirty="0">
                <a:solidFill>
                  <a:schemeClr val="bg1"/>
                </a:solidFill>
                <a:latin typeface="Segoe Script" panose="030B0504020000000003" pitchFamily="66" charset="0"/>
              </a:rPr>
              <a:t>за 2023-2024 навчальний рік</a:t>
            </a:r>
            <a:endParaRPr lang="en-GB" b="1" dirty="0">
              <a:solidFill>
                <a:schemeClr val="bg1"/>
              </a:solidFill>
              <a:latin typeface="Segoe Script" panose="030B0504020000000003" pitchFamily="66" charset="0"/>
            </a:endParaRPr>
          </a:p>
        </p:txBody>
      </p:sp>
      <p:sp>
        <p:nvSpPr>
          <p:cNvPr id="9" name="Подзаголовок 2">
            <a:extLst>
              <a:ext uri="{FF2B5EF4-FFF2-40B4-BE49-F238E27FC236}">
                <a16:creationId xmlns:a16="http://schemas.microsoft.com/office/drawing/2014/main" id="{C2DC3EBA-648C-4BAB-8763-4693F261214B}"/>
              </a:ext>
            </a:extLst>
          </p:cNvPr>
          <p:cNvSpPr txBox="1">
            <a:spLocks/>
          </p:cNvSpPr>
          <p:nvPr/>
        </p:nvSpPr>
        <p:spPr>
          <a:xfrm>
            <a:off x="3845718" y="5756402"/>
            <a:ext cx="9144000" cy="4937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uk-UA" b="1" dirty="0">
                <a:solidFill>
                  <a:schemeClr val="bg1"/>
                </a:solidFill>
                <a:latin typeface="Segoe Script" panose="030B0504020000000003" pitchFamily="66" charset="0"/>
              </a:rPr>
              <a:t>Директор Світлана ЧАГОВЕЦЬ</a:t>
            </a:r>
            <a:endParaRPr lang="en-GB" b="1" dirty="0">
              <a:solidFill>
                <a:schemeClr val="bg1"/>
              </a:solidFill>
              <a:latin typeface="Segoe Script" panose="030B0504020000000003" pitchFamily="66" charset="0"/>
            </a:endParaRPr>
          </a:p>
        </p:txBody>
      </p:sp>
    </p:spTree>
    <p:extLst>
      <p:ext uri="{BB962C8B-B14F-4D97-AF65-F5344CB8AC3E}">
        <p14:creationId xmlns:p14="http://schemas.microsoft.com/office/powerpoint/2010/main" val="1786794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2660904" y="832104"/>
            <a:ext cx="8169020" cy="1252728"/>
          </a:xfrm>
        </p:spPr>
        <p:txBody>
          <a:bodyPr>
            <a:normAutofit fontScale="90000"/>
          </a:bodyPr>
          <a:lstStyle/>
          <a:p>
            <a:r>
              <a:rPr lang="uk-UA" sz="3200" b="1" dirty="0">
                <a:latin typeface="Segoe Script" panose="030B0504020000000003" pitchFamily="66" charset="0"/>
              </a:rPr>
              <a:t>Організація освітнього процесу, участь у Всеукраїнських предметних олімпіадах</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42" y="310034"/>
            <a:ext cx="2106564" cy="2106564"/>
          </a:xfrm>
          <a:prstGeom prst="rect">
            <a:avLst/>
          </a:prstGeom>
        </p:spPr>
      </p:pic>
      <p:pic>
        <p:nvPicPr>
          <p:cNvPr id="3074" name="Picture 2"/>
          <p:cNvPicPr>
            <a:picLocks noChangeAspect="1" noChangeArrowheads="1"/>
          </p:cNvPicPr>
          <p:nvPr/>
        </p:nvPicPr>
        <p:blipFill>
          <a:blip r:embed="rId4" cstate="print"/>
          <a:srcRect/>
          <a:stretch>
            <a:fillRect/>
          </a:stretch>
        </p:blipFill>
        <p:spPr bwMode="auto">
          <a:xfrm>
            <a:off x="1261872" y="2047622"/>
            <a:ext cx="4306824" cy="26592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p:cNvPicPr>
            <a:picLocks noChangeAspect="1" noChangeArrowheads="1"/>
          </p:cNvPicPr>
          <p:nvPr/>
        </p:nvPicPr>
        <p:blipFill>
          <a:blip r:embed="rId5" cstate="print"/>
          <a:srcRect/>
          <a:stretch>
            <a:fillRect/>
          </a:stretch>
        </p:blipFill>
        <p:spPr bwMode="auto">
          <a:xfrm>
            <a:off x="5980177" y="2150735"/>
            <a:ext cx="4434840" cy="24395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Прямоугольник 7"/>
          <p:cNvSpPr/>
          <p:nvPr/>
        </p:nvSpPr>
        <p:spPr>
          <a:xfrm>
            <a:off x="908304" y="4663439"/>
            <a:ext cx="10375392" cy="1384995"/>
          </a:xfrm>
          <a:prstGeom prst="rect">
            <a:avLst/>
          </a:prstGeom>
        </p:spPr>
        <p:txBody>
          <a:bodyPr wrap="square">
            <a:spAutoFit/>
          </a:bodyPr>
          <a:lstStyle/>
          <a:p>
            <a:pPr algn="just"/>
            <a:r>
              <a:rPr lang="ru-RU" sz="1400" dirty="0">
                <a:latin typeface="Times New Roman" pitchFamily="18" charset="0"/>
                <a:cs typeface="Times New Roman" pitchFamily="18" charset="0"/>
              </a:rPr>
              <a:t>У І </a:t>
            </a:r>
            <a:r>
              <a:rPr lang="ru-RU" sz="1400" dirty="0" err="1">
                <a:latin typeface="Times New Roman" pitchFamily="18" charset="0"/>
                <a:cs typeface="Times New Roman" pitchFamily="18" charset="0"/>
              </a:rPr>
              <a:t>етапі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шкільному</a:t>
            </a:r>
            <a:r>
              <a:rPr lang="ru-RU" sz="1400" dirty="0">
                <a:latin typeface="Times New Roman" pitchFamily="18" charset="0"/>
                <a:cs typeface="Times New Roman" pitchFamily="18" charset="0"/>
              </a:rPr>
              <a:t>) взяли  </a:t>
            </a:r>
            <a:r>
              <a:rPr lang="ru-RU" sz="1400" dirty="0" err="1">
                <a:latin typeface="Times New Roman" pitchFamily="18" charset="0"/>
                <a:cs typeface="Times New Roman" pitchFamily="18" charset="0"/>
              </a:rPr>
              <a:t>активну</a:t>
            </a:r>
            <a:r>
              <a:rPr lang="ru-RU" sz="1400" dirty="0">
                <a:latin typeface="Times New Roman" pitchFamily="18" charset="0"/>
                <a:cs typeface="Times New Roman" pitchFamily="18" charset="0"/>
              </a:rPr>
              <a:t> участь 180 </a:t>
            </a:r>
            <a:r>
              <a:rPr lang="ru-RU" sz="1400" dirty="0" err="1">
                <a:latin typeface="Times New Roman" pitchFamily="18" charset="0"/>
                <a:cs typeface="Times New Roman" pitchFamily="18" charset="0"/>
              </a:rPr>
              <a:t>учнів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переможцями</a:t>
            </a:r>
            <a:r>
              <a:rPr lang="ru-RU" sz="1400" dirty="0">
                <a:latin typeface="Times New Roman" pitchFamily="18" charset="0"/>
                <a:cs typeface="Times New Roman" pitchFamily="18" charset="0"/>
              </a:rPr>
              <a:t> стали 142 </a:t>
            </a:r>
            <a:r>
              <a:rPr lang="ru-RU" sz="1400" dirty="0" err="1">
                <a:latin typeface="Times New Roman" pitchFamily="18" charset="0"/>
                <a:cs typeface="Times New Roman" pitchFamily="18" charset="0"/>
              </a:rPr>
              <a:t>учні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дипломи</a:t>
            </a:r>
            <a:r>
              <a:rPr lang="ru-RU" sz="1400" dirty="0">
                <a:latin typeface="Times New Roman" pitchFamily="18" charset="0"/>
                <a:cs typeface="Times New Roman" pitchFamily="18" charset="0"/>
              </a:rPr>
              <a:t> І, ІІ, ІІІ </a:t>
            </a:r>
            <a:r>
              <a:rPr lang="ru-RU" sz="1400" dirty="0" err="1">
                <a:latin typeface="Times New Roman" pitchFamily="18" charset="0"/>
                <a:cs typeface="Times New Roman" pitchFamily="18" charset="0"/>
              </a:rPr>
              <a:t>ступеня</a:t>
            </a:r>
            <a:r>
              <a:rPr lang="ru-RU" sz="1400" dirty="0">
                <a:latin typeface="Times New Roman" pitchFamily="18" charset="0"/>
                <a:cs typeface="Times New Roman" pitchFamily="18" charset="0"/>
              </a:rPr>
              <a:t>).</a:t>
            </a:r>
          </a:p>
          <a:p>
            <a:pPr algn="just"/>
            <a:r>
              <a:rPr lang="ru-RU" sz="1400" dirty="0">
                <a:latin typeface="Times New Roman" pitchFamily="18" charset="0"/>
                <a:cs typeface="Times New Roman" pitchFamily="18" charset="0"/>
              </a:rPr>
              <a:t>У ІІ </a:t>
            </a:r>
            <a:r>
              <a:rPr lang="ru-RU" sz="1400" dirty="0" err="1">
                <a:latin typeface="Times New Roman" pitchFamily="18" charset="0"/>
                <a:cs typeface="Times New Roman" pitchFamily="18" charset="0"/>
              </a:rPr>
              <a:t>етапі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територіальному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Всеукраїнських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учнівських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олімпіад</a:t>
            </a:r>
            <a:r>
              <a:rPr lang="ru-RU" sz="1400" dirty="0">
                <a:latin typeface="Times New Roman" pitchFamily="18" charset="0"/>
                <a:cs typeface="Times New Roman" pitchFamily="18" charset="0"/>
              </a:rPr>
              <a:t> взяли  участь 18 </a:t>
            </a:r>
            <a:r>
              <a:rPr lang="ru-RU" sz="1400" dirty="0" err="1">
                <a:latin typeface="Times New Roman" pitchFamily="18" charset="0"/>
                <a:cs typeface="Times New Roman" pitchFamily="18" charset="0"/>
              </a:rPr>
              <a:t>учнів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a:t>
            </a:r>
            <a:r>
              <a:rPr lang="ru-RU" sz="1400" dirty="0">
                <a:latin typeface="Times New Roman" pitchFamily="18" charset="0"/>
                <a:cs typeface="Times New Roman" pitchFamily="18" charset="0"/>
              </a:rPr>
              <a:t> них </a:t>
            </a:r>
            <a:r>
              <a:rPr lang="ru-RU" sz="1400" dirty="0" err="1">
                <a:latin typeface="Times New Roman" pitchFamily="18" charset="0"/>
                <a:cs typeface="Times New Roman" pitchFamily="18" charset="0"/>
              </a:rPr>
              <a:t>посіли</a:t>
            </a:r>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І </a:t>
            </a:r>
            <a:r>
              <a:rPr lang="ru-RU" sz="1400" dirty="0" err="1">
                <a:latin typeface="Times New Roman" pitchFamily="18" charset="0"/>
                <a:cs typeface="Times New Roman" pitchFamily="18" charset="0"/>
              </a:rPr>
              <a:t>місце</a:t>
            </a:r>
            <a:r>
              <a:rPr lang="ru-RU" sz="1400" dirty="0">
                <a:latin typeface="Times New Roman" pitchFamily="18" charset="0"/>
                <a:cs typeface="Times New Roman" pitchFamily="18" charset="0"/>
              </a:rPr>
              <a:t> – 7 </a:t>
            </a:r>
            <a:r>
              <a:rPr lang="ru-RU" sz="1400" dirty="0" err="1">
                <a:latin typeface="Times New Roman" pitchFamily="18" charset="0"/>
                <a:cs typeface="Times New Roman" pitchFamily="18" charset="0"/>
              </a:rPr>
              <a:t>учнів</a:t>
            </a:r>
            <a:r>
              <a:rPr lang="ru-RU" sz="1400" dirty="0">
                <a:latin typeface="Times New Roman" pitchFamily="18" charset="0"/>
                <a:cs typeface="Times New Roman" pitchFamily="18" charset="0"/>
              </a:rPr>
              <a:t>;</a:t>
            </a:r>
          </a:p>
          <a:p>
            <a:pPr algn="just"/>
            <a:r>
              <a:rPr lang="ru-RU" sz="1400" dirty="0">
                <a:latin typeface="Times New Roman" pitchFamily="18" charset="0"/>
                <a:cs typeface="Times New Roman" pitchFamily="18" charset="0"/>
              </a:rPr>
              <a:t>ІІ </a:t>
            </a:r>
            <a:r>
              <a:rPr lang="ru-RU" sz="1400" dirty="0" err="1">
                <a:latin typeface="Times New Roman" pitchFamily="18" charset="0"/>
                <a:cs typeface="Times New Roman" pitchFamily="18" charset="0"/>
              </a:rPr>
              <a:t>місце</a:t>
            </a:r>
            <a:r>
              <a:rPr lang="ru-RU" sz="1400" dirty="0">
                <a:latin typeface="Times New Roman" pitchFamily="18" charset="0"/>
                <a:cs typeface="Times New Roman" pitchFamily="18" charset="0"/>
              </a:rPr>
              <a:t> – 3;</a:t>
            </a:r>
          </a:p>
          <a:p>
            <a:pPr algn="just"/>
            <a:r>
              <a:rPr lang="ru-RU" sz="1400" dirty="0">
                <a:latin typeface="Times New Roman" pitchFamily="18" charset="0"/>
                <a:cs typeface="Times New Roman" pitchFamily="18" charset="0"/>
              </a:rPr>
              <a:t>ІІІ </a:t>
            </a:r>
            <a:r>
              <a:rPr lang="ru-RU" sz="1400" dirty="0" err="1">
                <a:latin typeface="Times New Roman" pitchFamily="18" charset="0"/>
                <a:cs typeface="Times New Roman" pitchFamily="18" charset="0"/>
              </a:rPr>
              <a:t>місце</a:t>
            </a:r>
            <a:r>
              <a:rPr lang="ru-RU" sz="1400" dirty="0">
                <a:latin typeface="Times New Roman" pitchFamily="18" charset="0"/>
                <a:cs typeface="Times New Roman" pitchFamily="18" charset="0"/>
              </a:rPr>
              <a:t> – 4.</a:t>
            </a:r>
          </a:p>
          <a:p>
            <a:pPr algn="just"/>
            <a:r>
              <a:rPr lang="ru-RU" sz="1400" dirty="0">
                <a:latin typeface="Times New Roman" pitchFamily="18" charset="0"/>
                <a:cs typeface="Times New Roman" pitchFamily="18" charset="0"/>
              </a:rPr>
              <a:t>У ІІІ </a:t>
            </a:r>
            <a:r>
              <a:rPr lang="ru-RU" sz="1400" dirty="0" err="1">
                <a:latin typeface="Times New Roman" pitchFamily="18" charset="0"/>
                <a:cs typeface="Times New Roman" pitchFamily="18" charset="0"/>
              </a:rPr>
              <a:t>етапі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обласному</a:t>
            </a:r>
            <a:r>
              <a:rPr lang="ru-RU" sz="1400" dirty="0">
                <a:latin typeface="Times New Roman" pitchFamily="18" charset="0"/>
                <a:cs typeface="Times New Roman" pitchFamily="18" charset="0"/>
              </a:rPr>
              <a:t>) взяли участь 3 </a:t>
            </a:r>
            <a:r>
              <a:rPr lang="ru-RU" sz="1400" dirty="0" err="1">
                <a:latin typeface="Times New Roman" pitchFamily="18" charset="0"/>
                <a:cs typeface="Times New Roman" pitchFamily="18" charset="0"/>
              </a:rPr>
              <a:t>здобувача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освіти</a:t>
            </a:r>
            <a:r>
              <a:rPr lang="ru-RU" sz="1400" dirty="0">
                <a:latin typeface="Times New Roman" pitchFamily="18" charset="0"/>
                <a:cs typeface="Times New Roman" pitchFamily="18" charset="0"/>
              </a:rPr>
              <a:t>.  З них одна </a:t>
            </a:r>
            <a:r>
              <a:rPr lang="ru-RU" sz="1400" dirty="0" err="1">
                <a:latin typeface="Times New Roman" pitchFamily="18" charset="0"/>
                <a:cs typeface="Times New Roman" pitchFamily="18" charset="0"/>
              </a:rPr>
              <a:t>учениця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посіла</a:t>
            </a:r>
            <a:r>
              <a:rPr lang="ru-RU" sz="1400" dirty="0">
                <a:latin typeface="Times New Roman" pitchFamily="18" charset="0"/>
                <a:cs typeface="Times New Roman" pitchFamily="18" charset="0"/>
              </a:rPr>
              <a:t> ІІ </a:t>
            </a:r>
            <a:r>
              <a:rPr lang="ru-RU" sz="1400" dirty="0" err="1">
                <a:latin typeface="Times New Roman" pitchFamily="18" charset="0"/>
                <a:cs typeface="Times New Roman" pitchFamily="18" charset="0"/>
              </a:rPr>
              <a:t>місце</a:t>
            </a:r>
            <a:r>
              <a:rPr lang="ru-RU" sz="1400" dirty="0">
                <a:latin typeface="Times New Roman" pitchFamily="18" charset="0"/>
                <a:cs typeface="Times New Roman" pitchFamily="18" charset="0"/>
              </a:rPr>
              <a:t>.</a:t>
            </a:r>
          </a:p>
        </p:txBody>
      </p:sp>
    </p:spTree>
    <p:extLst>
      <p:ext uri="{BB962C8B-B14F-4D97-AF65-F5344CB8AC3E}">
        <p14:creationId xmlns:p14="http://schemas.microsoft.com/office/powerpoint/2010/main" val="1514589511"/>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685924" y="949128"/>
            <a:ext cx="9144000" cy="662784"/>
          </a:xfrm>
        </p:spPr>
        <p:txBody>
          <a:bodyPr>
            <a:normAutofit fontScale="90000"/>
          </a:bodyPr>
          <a:lstStyle/>
          <a:p>
            <a:r>
              <a:rPr lang="uk-UA" sz="3200" b="1" dirty="0">
                <a:latin typeface="Segoe Script" panose="030B0504020000000003" pitchFamily="66" charset="0"/>
              </a:rPr>
              <a:t>Організація освітнього процесу. Рівні досягнень</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1250538" y="2702943"/>
            <a:ext cx="1425988" cy="662785"/>
          </a:xfrm>
        </p:spPr>
        <p:txBody>
          <a:bodyPr>
            <a:normAutofit fontScale="92500"/>
          </a:bodyPr>
          <a:lstStyle/>
          <a:p>
            <a:pPr indent="450215" algn="just">
              <a:lnSpc>
                <a:spcPct val="115000"/>
              </a:lnSpc>
              <a:spcAft>
                <a:spcPts val="1000"/>
              </a:spcAft>
              <a:tabLst>
                <a:tab pos="180340" algn="l"/>
                <a:tab pos="34290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діаграма</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42" y="310034"/>
            <a:ext cx="2106564" cy="2106564"/>
          </a:xfrm>
          <a:prstGeom prst="rect">
            <a:avLst/>
          </a:prstGeom>
        </p:spPr>
      </p:pic>
      <p:sp>
        <p:nvSpPr>
          <p:cNvPr id="8" name="Подзаголовок 2">
            <a:extLst>
              <a:ext uri="{FF2B5EF4-FFF2-40B4-BE49-F238E27FC236}">
                <a16:creationId xmlns:a16="http://schemas.microsoft.com/office/drawing/2014/main" id="{8F49F289-777D-4DF0-A926-213AA329075E}"/>
              </a:ext>
            </a:extLst>
          </p:cNvPr>
          <p:cNvSpPr txBox="1">
            <a:spLocks/>
          </p:cNvSpPr>
          <p:nvPr/>
        </p:nvSpPr>
        <p:spPr>
          <a:xfrm>
            <a:off x="5788151" y="1929385"/>
            <a:ext cx="5128545" cy="36118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49580" algn="just">
              <a:lnSpc>
                <a:spcPct val="115000"/>
              </a:lnSpc>
              <a:spcBef>
                <a:spcPts val="0"/>
              </a:spcBef>
            </a:pPr>
            <a:r>
              <a:rPr lang="uk-UA" sz="1600" dirty="0">
                <a:effectLst/>
                <a:latin typeface="Times New Roman" pitchFamily="18" charset="0"/>
                <a:ea typeface="Calibri" panose="020F0502020204030204" pitchFamily="34" charset="0"/>
                <a:cs typeface="Times New Roman" pitchFamily="18" charset="0"/>
              </a:rPr>
              <a:t>За підсумками 2023/2024 </a:t>
            </a:r>
            <a:r>
              <a:rPr lang="uk-UA" sz="1600" dirty="0" err="1">
                <a:effectLst/>
                <a:latin typeface="Times New Roman" pitchFamily="18" charset="0"/>
                <a:ea typeface="Calibri" panose="020F0502020204030204" pitchFamily="34" charset="0"/>
                <a:cs typeface="Times New Roman" pitchFamily="18" charset="0"/>
              </a:rPr>
              <a:t>н.р</a:t>
            </a:r>
            <a:r>
              <a:rPr lang="uk-UA" sz="1600" dirty="0">
                <a:effectLst/>
                <a:latin typeface="Times New Roman" pitchFamily="18" charset="0"/>
                <a:ea typeface="Calibri" panose="020F0502020204030204" pitchFamily="34" charset="0"/>
                <a:cs typeface="Times New Roman" pitchFamily="18" charset="0"/>
              </a:rPr>
              <a:t>.: 39</a:t>
            </a:r>
            <a:r>
              <a:rPr lang="uk-UA" sz="1600" b="1" dirty="0">
                <a:effectLst/>
                <a:latin typeface="Times New Roman" pitchFamily="18" charset="0"/>
                <a:ea typeface="Calibri" panose="020F0502020204030204" pitchFamily="34" charset="0"/>
                <a:cs typeface="Times New Roman" pitchFamily="18" charset="0"/>
              </a:rPr>
              <a:t> </a:t>
            </a:r>
            <a:r>
              <a:rPr lang="uk-UA" sz="1600" dirty="0">
                <a:effectLst/>
                <a:latin typeface="Times New Roman" pitchFamily="18" charset="0"/>
                <a:ea typeface="Calibri" panose="020F0502020204030204" pitchFamily="34" charset="0"/>
                <a:cs typeface="Times New Roman" pitchFamily="18" charset="0"/>
              </a:rPr>
              <a:t>учнів 1-2 класів оцінено вербально та видано свідоцтво досягнень; 39 здобувачів освіти 3-4 класів отримали свідоцтва досягнень, де визначено рівень сформованості їхніх навчальних досягнень; 17 учнів нагороджено Похвальними листами та грамотами.</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Bef>
                <a:spcPts val="0"/>
              </a:spcBef>
            </a:pPr>
            <a:r>
              <a:rPr lang="uk-UA" sz="1600" dirty="0">
                <a:latin typeface="Times New Roman" panose="02020603050405020304" pitchFamily="18" charset="0"/>
                <a:ea typeface="Calibri" panose="020F0502020204030204" pitchFamily="34" charset="0"/>
                <a:cs typeface="Times New Roman" panose="02020603050405020304" pitchFamily="18" charset="0"/>
              </a:rPr>
              <a:t>Рівні навчальних досягнень 2023/2024н.р.:</a:t>
            </a:r>
          </a:p>
          <a:p>
            <a:pPr indent="449580" algn="just">
              <a:lnSpc>
                <a:spcPct val="115000"/>
              </a:lnSpc>
              <a:spcBef>
                <a:spcPts val="0"/>
              </a:spcBef>
            </a:pPr>
            <a:r>
              <a:rPr lang="uk-UA" sz="1600" dirty="0">
                <a:latin typeface="Times New Roman" pitchFamily="18" charset="0"/>
                <a:cs typeface="Times New Roman" pitchFamily="18" charset="0"/>
              </a:rPr>
              <a:t> 1-4   класи ( 78  учнів) – оцінювання вербальне; </a:t>
            </a:r>
            <a:endParaRPr lang="uk-UA" sz="1600" dirty="0">
              <a:latin typeface="Times New Roman" pitchFamily="18" charset="0"/>
              <a:ea typeface="Calibri" panose="020F0502020204030204" pitchFamily="34" charset="0"/>
              <a:cs typeface="Times New Roman" pitchFamily="18" charset="0"/>
            </a:endParaRPr>
          </a:p>
          <a:p>
            <a:pPr indent="449580" algn="just">
              <a:lnSpc>
                <a:spcPct val="115000"/>
              </a:lnSpc>
              <a:spcBef>
                <a:spcPts val="0"/>
              </a:spcBef>
            </a:pPr>
            <a:r>
              <a:rPr lang="uk-UA" sz="1600" dirty="0">
                <a:latin typeface="Times New Roman" pitchFamily="18" charset="0"/>
                <a:ea typeface="Calibri" panose="020F0502020204030204" pitchFamily="34" charset="0"/>
                <a:cs typeface="Times New Roman" pitchFamily="18" charset="0"/>
              </a:rPr>
              <a:t>5-11 – (152) учня:</a:t>
            </a: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449580" algn="just">
              <a:lnSpc>
                <a:spcPct val="115000"/>
              </a:lnSpc>
              <a:spcBef>
                <a:spcPts val="0"/>
              </a:spcBef>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високий рівень - 17;</a:t>
            </a:r>
          </a:p>
          <a:p>
            <a:pPr indent="449580" algn="just">
              <a:lnSpc>
                <a:spcPct val="115000"/>
              </a:lnSpc>
              <a:spcBef>
                <a:spcPts val="0"/>
              </a:spcBef>
            </a:pPr>
            <a:r>
              <a:rPr lang="uk-UA" sz="1600" dirty="0">
                <a:latin typeface="Times New Roman" panose="02020603050405020304" pitchFamily="18" charset="0"/>
                <a:ea typeface="Calibri" panose="020F0502020204030204" pitchFamily="34" charset="0"/>
                <a:cs typeface="Times New Roman" panose="02020603050405020304" pitchFamily="18" charset="0"/>
              </a:rPr>
              <a:t>достатній – 46;</a:t>
            </a:r>
          </a:p>
          <a:p>
            <a:pPr indent="449580" algn="just">
              <a:lnSpc>
                <a:spcPct val="115000"/>
              </a:lnSpc>
              <a:spcBef>
                <a:spcPts val="0"/>
              </a:spcBef>
            </a:pPr>
            <a:r>
              <a:rPr lang="uk-UA" sz="1600" dirty="0">
                <a:latin typeface="Times New Roman" panose="02020603050405020304" pitchFamily="18" charset="0"/>
                <a:ea typeface="Calibri" panose="020F0502020204030204" pitchFamily="34" charset="0"/>
                <a:cs typeface="Times New Roman" panose="02020603050405020304" pitchFamily="18" charset="0"/>
              </a:rPr>
              <a:t>с</a:t>
            </a: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ередній – 89;</a:t>
            </a:r>
          </a:p>
          <a:p>
            <a:pPr indent="449580" algn="just">
              <a:lnSpc>
                <a:spcPct val="115000"/>
              </a:lnSpc>
              <a:spcBef>
                <a:spcPts val="0"/>
              </a:spcBef>
            </a:pPr>
            <a:r>
              <a:rPr lang="uk-UA" sz="1600" dirty="0">
                <a:latin typeface="Times New Roman" panose="02020603050405020304" pitchFamily="18" charset="0"/>
                <a:ea typeface="Calibri" panose="020F0502020204030204" pitchFamily="34" charset="0"/>
                <a:cs typeface="Times New Roman" panose="02020603050405020304" pitchFamily="18" charset="0"/>
              </a:rPr>
              <a:t>початковий – 0.</a:t>
            </a:r>
            <a:endParaRPr lang="uk-UA" sz="1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15000"/>
              </a:lnSpc>
              <a:spcBef>
                <a:spcPts val="0"/>
              </a:spcBef>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pic>
        <p:nvPicPr>
          <p:cNvPr id="4098" name="Picture 2"/>
          <p:cNvPicPr>
            <a:picLocks noChangeAspect="1" noChangeArrowheads="1"/>
          </p:cNvPicPr>
          <p:nvPr/>
        </p:nvPicPr>
        <p:blipFill>
          <a:blip r:embed="rId4" cstate="print"/>
          <a:srcRect r="3513" b="3766"/>
          <a:stretch>
            <a:fillRect/>
          </a:stretch>
        </p:blipFill>
        <p:spPr bwMode="auto">
          <a:xfrm>
            <a:off x="1344168" y="1700784"/>
            <a:ext cx="4242816" cy="22585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9" name="Picture 3"/>
          <p:cNvPicPr>
            <a:picLocks noChangeAspect="1" noChangeArrowheads="1"/>
          </p:cNvPicPr>
          <p:nvPr/>
        </p:nvPicPr>
        <p:blipFill>
          <a:blip r:embed="rId5" cstate="print"/>
          <a:srcRect r="5696" b="3954"/>
          <a:stretch>
            <a:fillRect/>
          </a:stretch>
        </p:blipFill>
        <p:spPr bwMode="auto">
          <a:xfrm>
            <a:off x="1389888" y="3926078"/>
            <a:ext cx="4224528" cy="21455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2701517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840737"/>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685924" y="716437"/>
            <a:ext cx="9149716" cy="895475"/>
          </a:xfrm>
        </p:spPr>
        <p:txBody>
          <a:bodyPr>
            <a:normAutofit fontScale="90000"/>
          </a:bodyPr>
          <a:lstStyle/>
          <a:p>
            <a:r>
              <a:rPr lang="uk-UA" sz="3200" b="1" dirty="0">
                <a:latin typeface="Segoe Script" panose="030B0504020000000003" pitchFamily="66" charset="0"/>
              </a:rPr>
              <a:t>Організація освітнього процесу.</a:t>
            </a:r>
            <a:br>
              <a:rPr lang="uk-UA" sz="3200" b="1" dirty="0">
                <a:latin typeface="Segoe Script" panose="030B0504020000000003" pitchFamily="66" charset="0"/>
              </a:rPr>
            </a:br>
            <a:r>
              <a:rPr lang="uk-UA" sz="3200" b="1" dirty="0">
                <a:latin typeface="Segoe Script" panose="030B0504020000000003" pitchFamily="66" charset="0"/>
              </a:rPr>
              <a:t> Наша гордість…</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3958326" y="2251006"/>
            <a:ext cx="4275345" cy="2693595"/>
          </a:xfrm>
        </p:spPr>
        <p:txBody>
          <a:bodyPr>
            <a:normAutofit/>
          </a:bodyPr>
          <a:lstStyle/>
          <a:p>
            <a:pPr algn="just">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42" y="310034"/>
            <a:ext cx="2106564" cy="2106564"/>
          </a:xfrm>
          <a:prstGeom prst="rect">
            <a:avLst/>
          </a:prstGeom>
        </p:spPr>
      </p:pic>
      <p:pic>
        <p:nvPicPr>
          <p:cNvPr id="5122" name="Picture 2" descr="C:\Users\Світлана\Desktop\0-02-05-d75c7a0caf2d01bb869651a41888e5f9fdd0c8a1a168eac6a3b18737f716fdbc_b701ed8ef4c0d5ef.jpg"/>
          <p:cNvPicPr>
            <a:picLocks noChangeAspect="1" noChangeArrowheads="1"/>
          </p:cNvPicPr>
          <p:nvPr/>
        </p:nvPicPr>
        <p:blipFill>
          <a:blip r:embed="rId4" cstate="print"/>
          <a:srcRect/>
          <a:stretch>
            <a:fillRect/>
          </a:stretch>
        </p:blipFill>
        <p:spPr bwMode="auto">
          <a:xfrm>
            <a:off x="1935104" y="3010024"/>
            <a:ext cx="1826191" cy="24720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123" name="Picture 3" descr="C:\Users\Світлана\Desktop\0-02-05-3f4d9b2bfb41e12ab833f0710f291b98947bc979141f443662a24fffbd8b6966_42639080b6bc3397.jpg"/>
          <p:cNvPicPr>
            <a:picLocks noChangeAspect="1" noChangeArrowheads="1"/>
          </p:cNvPicPr>
          <p:nvPr/>
        </p:nvPicPr>
        <p:blipFill>
          <a:blip r:embed="rId5" cstate="print"/>
          <a:srcRect/>
          <a:stretch>
            <a:fillRect/>
          </a:stretch>
        </p:blipFill>
        <p:spPr bwMode="auto">
          <a:xfrm>
            <a:off x="5344753" y="3029368"/>
            <a:ext cx="1866752" cy="24072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124" name="Picture 4" descr="C:\Users\Світлана\Desktop\0-02-05-77e91ed80ad80aafef2ba818d40969d92de488d1f3b55783fd1dfdab250412be_75840fdb8c43b2c2.jpg"/>
          <p:cNvPicPr>
            <a:picLocks noChangeAspect="1" noChangeArrowheads="1"/>
          </p:cNvPicPr>
          <p:nvPr/>
        </p:nvPicPr>
        <p:blipFill>
          <a:blip r:embed="rId6" cstate="print"/>
          <a:srcRect/>
          <a:stretch>
            <a:fillRect/>
          </a:stretch>
        </p:blipFill>
        <p:spPr bwMode="auto">
          <a:xfrm>
            <a:off x="8812083" y="2969443"/>
            <a:ext cx="1864236" cy="24856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Заголовок 1">
            <a:extLst>
              <a:ext uri="{FF2B5EF4-FFF2-40B4-BE49-F238E27FC236}">
                <a16:creationId xmlns:a16="http://schemas.microsoft.com/office/drawing/2014/main" id="{A1435482-49E4-4A27-9F98-B237A771E392}"/>
              </a:ext>
            </a:extLst>
          </p:cNvPr>
          <p:cNvSpPr txBox="1">
            <a:spLocks/>
          </p:cNvSpPr>
          <p:nvPr/>
        </p:nvSpPr>
        <p:spPr>
          <a:xfrm>
            <a:off x="1371600" y="5321808"/>
            <a:ext cx="2240280" cy="457200"/>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chemeClr val="tx1"/>
              </a:solidFill>
              <a:effectLst/>
              <a:uLnTx/>
              <a:uFillTx/>
              <a:latin typeface="Segoe Script" panose="030B0504020000000003" pitchFamily="66" charset="0"/>
              <a:ea typeface="+mj-ea"/>
              <a:cs typeface="+mj-cs"/>
            </a:endParaRPr>
          </a:p>
        </p:txBody>
      </p:sp>
      <p:sp>
        <p:nvSpPr>
          <p:cNvPr id="11" name="Заголовок 1">
            <a:extLst>
              <a:ext uri="{FF2B5EF4-FFF2-40B4-BE49-F238E27FC236}">
                <a16:creationId xmlns:a16="http://schemas.microsoft.com/office/drawing/2014/main" id="{A1435482-49E4-4A27-9F98-B237A771E392}"/>
              </a:ext>
            </a:extLst>
          </p:cNvPr>
          <p:cNvSpPr txBox="1">
            <a:spLocks/>
          </p:cNvSpPr>
          <p:nvPr/>
        </p:nvSpPr>
        <p:spPr>
          <a:xfrm>
            <a:off x="1405128" y="5474208"/>
            <a:ext cx="2359152" cy="69494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chemeClr val="tx1"/>
              </a:solidFill>
              <a:effectLst/>
              <a:uLnTx/>
              <a:uFillTx/>
              <a:latin typeface="Segoe Script" panose="030B0504020000000003" pitchFamily="66" charset="0"/>
              <a:ea typeface="+mj-ea"/>
              <a:cs typeface="+mj-cs"/>
            </a:endParaRPr>
          </a:p>
        </p:txBody>
      </p:sp>
      <p:sp>
        <p:nvSpPr>
          <p:cNvPr id="12" name="Заголовок 1">
            <a:extLst>
              <a:ext uri="{FF2B5EF4-FFF2-40B4-BE49-F238E27FC236}">
                <a16:creationId xmlns:a16="http://schemas.microsoft.com/office/drawing/2014/main" id="{A1435482-49E4-4A27-9F98-B237A771E392}"/>
              </a:ext>
            </a:extLst>
          </p:cNvPr>
          <p:cNvSpPr txBox="1">
            <a:spLocks/>
          </p:cNvSpPr>
          <p:nvPr/>
        </p:nvSpPr>
        <p:spPr>
          <a:xfrm>
            <a:off x="1524000" y="5474208"/>
            <a:ext cx="2240280" cy="457200"/>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chemeClr val="tx1"/>
              </a:solidFill>
              <a:effectLst/>
              <a:uLnTx/>
              <a:uFillTx/>
              <a:latin typeface="Segoe Script" panose="030B0504020000000003" pitchFamily="66" charset="0"/>
              <a:ea typeface="+mj-ea"/>
              <a:cs typeface="+mj-cs"/>
            </a:endParaRPr>
          </a:p>
        </p:txBody>
      </p:sp>
      <p:sp>
        <p:nvSpPr>
          <p:cNvPr id="14" name="Заголовок 1">
            <a:extLst>
              <a:ext uri="{FF2B5EF4-FFF2-40B4-BE49-F238E27FC236}">
                <a16:creationId xmlns:a16="http://schemas.microsoft.com/office/drawing/2014/main" id="{A1435482-49E4-4A27-9F98-B237A771E392}"/>
              </a:ext>
            </a:extLst>
          </p:cNvPr>
          <p:cNvSpPr txBox="1">
            <a:spLocks/>
          </p:cNvSpPr>
          <p:nvPr/>
        </p:nvSpPr>
        <p:spPr>
          <a:xfrm>
            <a:off x="694944" y="5148072"/>
            <a:ext cx="10314432" cy="953544"/>
          </a:xfrm>
          <a:prstGeom prst="rect">
            <a:avLst/>
          </a:prstGeom>
        </p:spPr>
        <p:txBody>
          <a:bodyPr vert="horz" lIns="91440" tIns="45720" rIns="91440" bIns="45720" rtlCol="0" anchor="b">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chemeClr val="tx1"/>
              </a:solidFill>
              <a:effectLst/>
              <a:uLnTx/>
              <a:uFillTx/>
              <a:latin typeface="Segoe Script" panose="030B0504020000000003" pitchFamily="66" charset="0"/>
              <a:ea typeface="+mj-ea"/>
              <a:cs typeface="+mj-cs"/>
            </a:endParaRPr>
          </a:p>
        </p:txBody>
      </p:sp>
      <p:sp>
        <p:nvSpPr>
          <p:cNvPr id="15" name="Заголовок 1">
            <a:extLst>
              <a:ext uri="{FF2B5EF4-FFF2-40B4-BE49-F238E27FC236}">
                <a16:creationId xmlns:a16="http://schemas.microsoft.com/office/drawing/2014/main" id="{A1435482-49E4-4A27-9F98-B237A771E392}"/>
              </a:ext>
            </a:extLst>
          </p:cNvPr>
          <p:cNvSpPr txBox="1">
            <a:spLocks/>
          </p:cNvSpPr>
          <p:nvPr/>
        </p:nvSpPr>
        <p:spPr>
          <a:xfrm>
            <a:off x="1443621" y="5438040"/>
            <a:ext cx="9506712" cy="502920"/>
          </a:xfrm>
          <a:prstGeom prst="rect">
            <a:avLst/>
          </a:prstGeom>
        </p:spPr>
        <p:txBody>
          <a:bodyPr vert="horz" lIns="91440" tIns="45720" rIns="91440" bIns="45720" rtlCol="0" anchor="b">
            <a:normAutofit fontScale="92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uk-UA" b="1" i="0" u="none" strike="noStrike" kern="1200" cap="none" spc="0" normalizeH="0" baseline="0" noProof="0" dirty="0">
                <a:ln>
                  <a:noFill/>
                </a:ln>
                <a:solidFill>
                  <a:schemeClr val="tx1"/>
                </a:solidFill>
                <a:effectLst/>
                <a:uLnTx/>
                <a:uFillTx/>
                <a:latin typeface="Segoe Script" panose="030B0504020000000003" pitchFamily="66" charset="0"/>
                <a:ea typeface="+mj-ea"/>
                <a:cs typeface="+mj-cs"/>
              </a:rPr>
              <a:t>Бутко Максим                     </a:t>
            </a:r>
            <a:r>
              <a:rPr kumimoji="0" lang="uk-UA" b="1" i="0" u="none" strike="noStrike" kern="1200" cap="none" spc="0" normalizeH="0" baseline="0" noProof="0" dirty="0" err="1">
                <a:ln>
                  <a:noFill/>
                </a:ln>
                <a:solidFill>
                  <a:schemeClr val="tx1"/>
                </a:solidFill>
                <a:effectLst/>
                <a:uLnTx/>
                <a:uFillTx/>
                <a:latin typeface="Segoe Script" panose="030B0504020000000003" pitchFamily="66" charset="0"/>
                <a:ea typeface="+mj-ea"/>
                <a:cs typeface="+mj-cs"/>
              </a:rPr>
              <a:t>Бардакова</a:t>
            </a:r>
            <a:r>
              <a:rPr kumimoji="0" lang="uk-UA" b="1" i="0" u="none" strike="noStrike" kern="1200" cap="none" spc="0" normalizeH="0" baseline="0" noProof="0" dirty="0">
                <a:ln>
                  <a:noFill/>
                </a:ln>
                <a:solidFill>
                  <a:schemeClr val="tx1"/>
                </a:solidFill>
                <a:effectLst/>
                <a:uLnTx/>
                <a:uFillTx/>
                <a:latin typeface="Segoe Script" panose="030B0504020000000003" pitchFamily="66" charset="0"/>
                <a:ea typeface="+mj-ea"/>
                <a:cs typeface="+mj-cs"/>
              </a:rPr>
              <a:t> Софія                    </a:t>
            </a:r>
            <a:r>
              <a:rPr kumimoji="0" lang="uk-UA" b="1" i="0" u="none" strike="noStrike" kern="1200" cap="none" spc="0" normalizeH="0" baseline="0" noProof="0" dirty="0" err="1">
                <a:ln>
                  <a:noFill/>
                </a:ln>
                <a:solidFill>
                  <a:schemeClr val="tx1"/>
                </a:solidFill>
                <a:effectLst/>
                <a:uLnTx/>
                <a:uFillTx/>
                <a:latin typeface="Segoe Script" panose="030B0504020000000003" pitchFamily="66" charset="0"/>
                <a:ea typeface="+mj-ea"/>
                <a:cs typeface="+mj-cs"/>
              </a:rPr>
              <a:t>Шовчко</a:t>
            </a:r>
            <a:r>
              <a:rPr kumimoji="0" lang="uk-UA" b="1" i="0" u="none" strike="noStrike" kern="1200" cap="none" spc="0" normalizeH="0" baseline="0" noProof="0" dirty="0">
                <a:ln>
                  <a:noFill/>
                </a:ln>
                <a:solidFill>
                  <a:schemeClr val="tx1"/>
                </a:solidFill>
                <a:effectLst/>
                <a:uLnTx/>
                <a:uFillTx/>
                <a:latin typeface="Segoe Script" panose="030B0504020000000003" pitchFamily="66" charset="0"/>
                <a:ea typeface="+mj-ea"/>
                <a:cs typeface="+mj-cs"/>
              </a:rPr>
              <a:t> Дар’я                                                </a:t>
            </a:r>
            <a:endParaRPr kumimoji="0" lang="en-GB" sz="3200" b="1" i="0" u="none" strike="noStrike" kern="1200" cap="none" spc="0" normalizeH="0" baseline="0" noProof="0" dirty="0">
              <a:ln>
                <a:noFill/>
              </a:ln>
              <a:solidFill>
                <a:schemeClr val="tx1"/>
              </a:solidFill>
              <a:effectLst/>
              <a:uLnTx/>
              <a:uFillTx/>
              <a:latin typeface="Segoe Script" panose="030B0504020000000003" pitchFamily="66" charset="0"/>
              <a:ea typeface="+mj-ea"/>
              <a:cs typeface="+mj-cs"/>
            </a:endParaRPr>
          </a:p>
        </p:txBody>
      </p:sp>
      <p:sp>
        <p:nvSpPr>
          <p:cNvPr id="16" name="Прямоугольник 15"/>
          <p:cNvSpPr/>
          <p:nvPr/>
        </p:nvSpPr>
        <p:spPr>
          <a:xfrm>
            <a:off x="1087224" y="1879452"/>
            <a:ext cx="9942135" cy="1047979"/>
          </a:xfrm>
          <a:prstGeom prst="rect">
            <a:avLst/>
          </a:prstGeom>
        </p:spPr>
        <p:txBody>
          <a:bodyPr wrap="square">
            <a:spAutoFit/>
          </a:bodyPr>
          <a:lstStyle/>
          <a:p>
            <a:pPr indent="449580" algn="just">
              <a:lnSpc>
                <a:spcPct val="115000"/>
              </a:lnSpc>
              <a:spcBef>
                <a:spcPts val="0"/>
              </a:spcBef>
            </a:pPr>
            <a:r>
              <a:rPr lang="uk-UA" dirty="0">
                <a:latin typeface="Times New Roman" panose="02020603050405020304" pitchFamily="18" charset="0"/>
                <a:ea typeface="Calibri" panose="020F0502020204030204" pitchFamily="34" charset="0"/>
                <a:cs typeface="Times New Roman" panose="02020603050405020304" pitchFamily="18" charset="0"/>
              </a:rPr>
              <a:t>17 учнів 9-х класів отримали свідоцтва про базову загальну середню освіту,  з них  1 учениця -  з відзнакою. 17 учнів 11 класу отримали свідоцтва про повну загальну середню освіту, з них  2 учня нагороджені золотою медаллю. </a:t>
            </a:r>
          </a:p>
        </p:txBody>
      </p:sp>
    </p:spTree>
    <p:extLst>
      <p:ext uri="{BB962C8B-B14F-4D97-AF65-F5344CB8AC3E}">
        <p14:creationId xmlns:p14="http://schemas.microsoft.com/office/powerpoint/2010/main" val="151458951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2304288" y="731520"/>
            <a:ext cx="8429244" cy="1554480"/>
          </a:xfrm>
        </p:spPr>
        <p:txBody>
          <a:bodyPr>
            <a:normAutofit fontScale="90000"/>
          </a:bodyPr>
          <a:lstStyle/>
          <a:p>
            <a:br>
              <a:rPr lang="ru-RU" sz="3200" b="1" dirty="0">
                <a:latin typeface="Segoe Script" panose="030B0504020000000003" pitchFamily="66" charset="0"/>
              </a:rPr>
            </a:br>
            <a:br>
              <a:rPr lang="ru-RU" sz="3200" b="1" dirty="0">
                <a:latin typeface="Segoe Script" panose="030B0504020000000003" pitchFamily="66" charset="0"/>
              </a:rPr>
            </a:br>
            <a:br>
              <a:rPr lang="ru-RU" sz="3200" b="1" dirty="0">
                <a:latin typeface="Segoe Script" panose="030B0504020000000003" pitchFamily="66" charset="0"/>
              </a:rPr>
            </a:br>
            <a:br>
              <a:rPr lang="ru-RU" sz="3200" b="1" dirty="0">
                <a:latin typeface="Segoe Script" panose="030B0504020000000003" pitchFamily="66" charset="0"/>
              </a:rPr>
            </a:br>
            <a:r>
              <a:rPr lang="ru-RU" sz="3200" b="1" dirty="0">
                <a:latin typeface="Segoe Script" panose="030B0504020000000003" pitchFamily="66" charset="0"/>
              </a:rPr>
              <a:t>Участь </a:t>
            </a:r>
            <a:r>
              <a:rPr lang="ru-RU" sz="3200" b="1" dirty="0" err="1">
                <a:latin typeface="Segoe Script" panose="030B0504020000000003" pitchFamily="66" charset="0"/>
              </a:rPr>
              <a:t>загальнодержавному</a:t>
            </a:r>
            <a:r>
              <a:rPr lang="ru-RU" sz="3200" b="1" dirty="0">
                <a:latin typeface="Segoe Script" panose="030B0504020000000003" pitchFamily="66" charset="0"/>
              </a:rPr>
              <a:t> </a:t>
            </a:r>
            <a:r>
              <a:rPr lang="ru-RU" sz="3200" b="1" dirty="0" err="1">
                <a:latin typeface="Segoe Script" panose="030B0504020000000003" pitchFamily="66" charset="0"/>
              </a:rPr>
              <a:t>моніторинговому</a:t>
            </a:r>
            <a:r>
              <a:rPr lang="ru-RU" sz="3200" b="1" dirty="0">
                <a:latin typeface="Segoe Script" panose="030B0504020000000003" pitchFamily="66" charset="0"/>
              </a:rPr>
              <a:t> </a:t>
            </a:r>
            <a:r>
              <a:rPr lang="ru-RU" sz="3200" b="1" dirty="0" err="1">
                <a:latin typeface="Segoe Script" panose="030B0504020000000003" pitchFamily="66" charset="0"/>
              </a:rPr>
              <a:t>дослідженні</a:t>
            </a:r>
            <a:r>
              <a:rPr lang="ru-RU" sz="3200" b="1" dirty="0">
                <a:latin typeface="Segoe Script" panose="030B0504020000000003" pitchFamily="66" charset="0"/>
              </a:rPr>
              <a:t> </a:t>
            </a:r>
            <a:r>
              <a:rPr lang="ru-RU" sz="3200" b="1" dirty="0" err="1">
                <a:latin typeface="Segoe Script" panose="030B0504020000000003" pitchFamily="66" charset="0"/>
              </a:rPr>
              <a:t>якості</a:t>
            </a:r>
            <a:r>
              <a:rPr lang="ru-RU" sz="3200" b="1" dirty="0">
                <a:latin typeface="Segoe Script" panose="030B0504020000000003" pitchFamily="66" charset="0"/>
              </a:rPr>
              <a:t> </a:t>
            </a:r>
            <a:r>
              <a:rPr lang="ru-RU" sz="3200" b="1" dirty="0" err="1">
                <a:latin typeface="Segoe Script" panose="030B0504020000000003" pitchFamily="66" charset="0"/>
              </a:rPr>
              <a:t>освіти</a:t>
            </a:r>
            <a:r>
              <a:rPr lang="ru-RU" sz="3200" b="1" dirty="0">
                <a:latin typeface="Segoe Script" panose="030B0504020000000003" pitchFamily="66" charset="0"/>
              </a:rPr>
              <a:t> в </a:t>
            </a:r>
            <a:r>
              <a:rPr lang="ru-RU" sz="3200" b="1" dirty="0" err="1">
                <a:latin typeface="Segoe Script" panose="030B0504020000000003" pitchFamily="66" charset="0"/>
              </a:rPr>
              <a:t>умовах</a:t>
            </a:r>
            <a:r>
              <a:rPr lang="ru-RU" sz="3200" b="1" dirty="0">
                <a:latin typeface="Segoe Script" panose="030B0504020000000003" pitchFamily="66" charset="0"/>
              </a:rPr>
              <a:t> </a:t>
            </a:r>
            <a:r>
              <a:rPr lang="ru-RU" sz="3200" b="1" dirty="0" err="1">
                <a:latin typeface="Segoe Script" panose="030B0504020000000003" pitchFamily="66" charset="0"/>
              </a:rPr>
              <a:t>воєнного</a:t>
            </a:r>
            <a:r>
              <a:rPr lang="ru-RU" sz="3200" b="1" dirty="0">
                <a:latin typeface="Segoe Script" panose="030B0504020000000003" pitchFamily="66" charset="0"/>
              </a:rPr>
              <a:t> стану</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317" y="271934"/>
            <a:ext cx="2106564" cy="2106564"/>
          </a:xfrm>
          <a:prstGeom prst="rect">
            <a:avLst/>
          </a:prstGeom>
        </p:spPr>
      </p:pic>
      <p:sp>
        <p:nvSpPr>
          <p:cNvPr id="8" name="Подзаголовок 2">
            <a:extLst>
              <a:ext uri="{FF2B5EF4-FFF2-40B4-BE49-F238E27FC236}">
                <a16:creationId xmlns:a16="http://schemas.microsoft.com/office/drawing/2014/main" id="{8F49F289-777D-4DF0-A926-213AA329075E}"/>
              </a:ext>
            </a:extLst>
          </p:cNvPr>
          <p:cNvSpPr txBox="1">
            <a:spLocks/>
          </p:cNvSpPr>
          <p:nvPr/>
        </p:nvSpPr>
        <p:spPr>
          <a:xfrm>
            <a:off x="1060704" y="2258568"/>
            <a:ext cx="10149839" cy="1130046"/>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0215" algn="just">
              <a:lnSpc>
                <a:spcPct val="107000"/>
              </a:lnSpc>
              <a:spcAft>
                <a:spcPts val="800"/>
              </a:spcAft>
            </a:pPr>
            <a:r>
              <a:rPr lang="uk-UA" sz="1800" dirty="0">
                <a:latin typeface="Times New Roman" pitchFamily="18" charset="0"/>
                <a:cs typeface="Times New Roman" pitchFamily="18" charset="0"/>
              </a:rPr>
              <a:t>Згідно з наказом МОН від 03.05.2024 року №633 наш заклад, відповідно до переліку закладів освіти,  став учасником загальнодержавного моніторингового дослідження якості освіти в умовах воєнного стану  (репрезентативна вибірка учасників тестування).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Моніторингове</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дослідження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проводилося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онлайн на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платформі</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Всеукраїнської</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школи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онлайн (ВШО). </a:t>
            </a:r>
            <a:r>
              <a:rPr lang="ru-RU" sz="1800" dirty="0" err="1">
                <a:latin typeface="Times New Roman" panose="02020603050405020304" pitchFamily="18" charset="0"/>
                <a:ea typeface="Calibri" panose="020F0502020204030204" pitchFamily="34" charset="0"/>
                <a:cs typeface="Times New Roman" panose="02020603050405020304" pitchFamily="18" charset="0"/>
              </a:rPr>
              <a:t>Всі</a:t>
            </a:r>
            <a:r>
              <a:rPr lang="ru-RU" sz="1800" dirty="0">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latin typeface="Times New Roman" panose="02020603050405020304" pitchFamily="18" charset="0"/>
                <a:ea typeface="Calibri" panose="020F0502020204030204" pitchFamily="34" charset="0"/>
                <a:cs typeface="Times New Roman" panose="02020603050405020304" pitchFamily="18" charset="0"/>
              </a:rPr>
              <a:t>учні</a:t>
            </a:r>
            <a:r>
              <a:rPr lang="ru-RU" sz="1800" dirty="0">
                <a:latin typeface="Times New Roman" panose="02020603050405020304" pitchFamily="18" charset="0"/>
                <a:ea typeface="Calibri" panose="020F0502020204030204" pitchFamily="34" charset="0"/>
                <a:cs typeface="Times New Roman" panose="02020603050405020304" pitchFamily="18" charset="0"/>
              </a:rPr>
              <a:t> 6, 8 </a:t>
            </a:r>
            <a:r>
              <a:rPr lang="ru-RU" sz="1800" dirty="0" err="1">
                <a:latin typeface="Times New Roman" panose="02020603050405020304" pitchFamily="18" charset="0"/>
                <a:ea typeface="Calibri" panose="020F0502020204030204" pitchFamily="34" charset="0"/>
                <a:cs typeface="Times New Roman" panose="02020603050405020304" pitchFamily="18" charset="0"/>
              </a:rPr>
              <a:t>класів</a:t>
            </a:r>
            <a:r>
              <a:rPr lang="ru-RU" sz="1800" dirty="0">
                <a:latin typeface="Times New Roman" panose="02020603050405020304" pitchFamily="18" charset="0"/>
                <a:ea typeface="Calibri" panose="020F0502020204030204" pitchFamily="34" charset="0"/>
                <a:cs typeface="Times New Roman" panose="02020603050405020304" pitchFamily="18" charset="0"/>
              </a:rPr>
              <a:t> взяли участь у </a:t>
            </a:r>
            <a:r>
              <a:rPr lang="ru-RU" sz="1800" dirty="0" err="1">
                <a:latin typeface="Times New Roman" panose="02020603050405020304" pitchFamily="18" charset="0"/>
                <a:ea typeface="Calibri" panose="020F0502020204030204" pitchFamily="34" charset="0"/>
                <a:cs typeface="Times New Roman" panose="02020603050405020304" pitchFamily="18" charset="0"/>
              </a:rPr>
              <a:t>моніторингу</a:t>
            </a:r>
            <a:r>
              <a:rPr lang="ru-RU" sz="1800" dirty="0">
                <a:latin typeface="Times New Roman" panose="02020603050405020304" pitchFamily="18" charset="0"/>
                <a:ea typeface="Calibri" panose="020F0502020204030204" pitchFamily="34" charset="0"/>
                <a:cs typeface="Times New Roman" panose="02020603050405020304" pitchFamily="18" charset="0"/>
              </a:rPr>
              <a:t>.</a:t>
            </a:r>
            <a:r>
              <a:rPr lang="uk-UA" sz="1800" dirty="0"/>
              <a:t> </a:t>
            </a:r>
            <a:r>
              <a:rPr lang="uk-UA" sz="1800" dirty="0">
                <a:latin typeface="Times New Roman" pitchFamily="18" charset="0"/>
                <a:cs typeface="Times New Roman" pitchFamily="18" charset="0"/>
              </a:rPr>
              <a:t>Наші досягнення позитивно вплинуть на загальний результат моніторингу і допоможуть зрозуміти сильні  і слабкі сторони в навчанні учнів 6, 8 класів по всій країні.</a:t>
            </a:r>
            <a:endParaRPr lang="en-GB" sz="1800"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pic>
        <p:nvPicPr>
          <p:cNvPr id="9" name="Рисунок 8">
            <a:extLst>
              <a:ext uri="{FF2B5EF4-FFF2-40B4-BE49-F238E27FC236}">
                <a16:creationId xmlns:a16="http://schemas.microsoft.com/office/drawing/2014/main" id="{B187A236-650A-4A9B-B972-23CDB7D74DAE}"/>
              </a:ext>
            </a:extLst>
          </p:cNvPr>
          <p:cNvPicPr>
            <a:picLocks noChangeAspect="1"/>
          </p:cNvPicPr>
          <p:nvPr/>
        </p:nvPicPr>
        <p:blipFill>
          <a:blip r:embed="rId4" cstate="print"/>
          <a:stretch>
            <a:fillRect/>
          </a:stretch>
        </p:blipFill>
        <p:spPr>
          <a:xfrm>
            <a:off x="1981840" y="3961208"/>
            <a:ext cx="2934338" cy="12226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descr="На зображенні може бути: 21 людина та текст">
            <a:extLst>
              <a:ext uri="{FF2B5EF4-FFF2-40B4-BE49-F238E27FC236}">
                <a16:creationId xmlns:a16="http://schemas.microsoft.com/office/drawing/2014/main" id="{C7329024-A1C3-4E87-8580-94B5F50E89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9672" y="3310128"/>
            <a:ext cx="4454491" cy="24932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68451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1031924"/>
            <a:ext cx="9144000" cy="662784"/>
          </a:xfrm>
        </p:spPr>
        <p:txBody>
          <a:bodyPr>
            <a:normAutofit/>
          </a:bodyPr>
          <a:lstStyle/>
          <a:p>
            <a:r>
              <a:rPr lang="uk-UA" sz="3200" b="1" dirty="0">
                <a:latin typeface="Segoe Script" panose="030B0504020000000003" pitchFamily="66" charset="0"/>
              </a:rPr>
              <a:t>Виховний простір</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1030080" y="1866900"/>
            <a:ext cx="4903995" cy="4057650"/>
          </a:xfrm>
        </p:spPr>
        <p:txBody>
          <a:bodyPr>
            <a:normAutofit fontScale="92500" lnSpcReduction="10000"/>
          </a:bodyPr>
          <a:lstStyle/>
          <a:p>
            <a:pPr indent="90170" algn="just">
              <a:lnSpc>
                <a:spcPct val="115000"/>
              </a:lnSpc>
              <a:spcAft>
                <a:spcPts val="1000"/>
              </a:spcAft>
            </a:pPr>
            <a:r>
              <a:rPr lang="uk-UA"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Виховний процес </a:t>
            </a:r>
            <a:r>
              <a:rPr lang="uk-UA"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є невід’ємною складовою освітнього процесу у закладі, ґрунтується на загальнолюдських цінностях, культурних цінностях українського народу, цінностях громадянського суспільства.</a:t>
            </a:r>
            <a:r>
              <a:rPr lang="uk-UA"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Виховна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робота в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ліцеї</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здійснюється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за такими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орієнтирами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0"/>
              </a:spcBef>
              <a:buSzPts val="1000"/>
              <a:buFont typeface="Symbol" panose="05050102010706020507" pitchFamily="18" charset="2"/>
              <a:buChar char=""/>
              <a:tabLst>
                <a:tab pos="457200" algn="l"/>
              </a:tabLs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ціннісне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ставлення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 себе;</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0"/>
              </a:spcBef>
              <a:buSzPts val="1000"/>
              <a:buFont typeface="Symbol" panose="05050102010706020507" pitchFamily="18" charset="2"/>
              <a:buChar char=""/>
              <a:tabLst>
                <a:tab pos="457200" algn="l"/>
              </a:tabLs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ціннісне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ставлення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сім'ї</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родини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людей;</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0"/>
              </a:spcBef>
              <a:buSzPts val="1000"/>
              <a:buFont typeface="Symbol" panose="05050102010706020507" pitchFamily="18" charset="2"/>
              <a:buChar char=""/>
              <a:tabLst>
                <a:tab pos="457200" algn="l"/>
              </a:tabLs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ціннісне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ставлення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особистості</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суспільства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і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держави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0"/>
              </a:spcBef>
              <a:buSzPts val="1000"/>
              <a:buFont typeface="Symbol" panose="05050102010706020507" pitchFamily="18" charset="2"/>
              <a:buChar char=""/>
              <a:tabLst>
                <a:tab pos="457200" algn="l"/>
              </a:tabLs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ціннісне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ставлення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праці</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0"/>
              </a:spcBef>
              <a:buSzPts val="1000"/>
              <a:buFont typeface="Symbol" panose="05050102010706020507" pitchFamily="18" charset="2"/>
              <a:buChar char=""/>
              <a:tabLst>
                <a:tab pos="457200" algn="l"/>
              </a:tabLs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ціннісне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ставлення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природи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0"/>
              </a:spcBef>
              <a:buSzPts val="1000"/>
              <a:buFont typeface="Symbol" panose="05050102010706020507" pitchFamily="18" charset="2"/>
              <a:buChar char=""/>
              <a:tabLst>
                <a:tab pos="457200" algn="l"/>
              </a:tabLs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ціннісне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ставлення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культури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мистецтва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898" y="310034"/>
            <a:ext cx="2106564" cy="2106564"/>
          </a:xfrm>
          <a:prstGeom prst="rect">
            <a:avLst/>
          </a:prstGeom>
        </p:spPr>
      </p:pic>
      <p:pic>
        <p:nvPicPr>
          <p:cNvPr id="2050" name="Picture 2"/>
          <p:cNvPicPr>
            <a:picLocks noChangeAspect="1" noChangeArrowheads="1"/>
          </p:cNvPicPr>
          <p:nvPr/>
        </p:nvPicPr>
        <p:blipFill>
          <a:blip r:embed="rId4" cstate="print"/>
          <a:srcRect/>
          <a:stretch>
            <a:fillRect/>
          </a:stretch>
        </p:blipFill>
        <p:spPr bwMode="auto">
          <a:xfrm>
            <a:off x="8465058" y="1024128"/>
            <a:ext cx="2401062" cy="32014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529" name="Picture 1"/>
          <p:cNvPicPr>
            <a:picLocks noChangeAspect="1" noChangeArrowheads="1"/>
          </p:cNvPicPr>
          <p:nvPr/>
        </p:nvPicPr>
        <p:blipFill>
          <a:blip r:embed="rId5" cstate="print"/>
          <a:srcRect l="3735" b="24217"/>
          <a:stretch>
            <a:fillRect/>
          </a:stretch>
        </p:blipFill>
        <p:spPr bwMode="auto">
          <a:xfrm>
            <a:off x="6126480" y="1691640"/>
            <a:ext cx="2317242" cy="2432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p:cNvPicPr/>
          <p:nvPr/>
        </p:nvPicPr>
        <p:blipFill>
          <a:blip r:embed="rId6" cstate="print"/>
          <a:srcRect l="9330" t="8303" b="13988"/>
          <a:stretch>
            <a:fillRect/>
          </a:stretch>
        </p:blipFill>
        <p:spPr bwMode="auto">
          <a:xfrm>
            <a:off x="6867144" y="3794760"/>
            <a:ext cx="3499485" cy="2249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0590186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051048" y="-2804160"/>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585216"/>
            <a:ext cx="9092185" cy="530352"/>
          </a:xfrm>
        </p:spPr>
        <p:txBody>
          <a:bodyPr>
            <a:normAutofit/>
          </a:bodyPr>
          <a:lstStyle/>
          <a:p>
            <a:r>
              <a:rPr lang="uk-UA" sz="3200" b="1" dirty="0">
                <a:latin typeface="Segoe Script" panose="030B0504020000000003" pitchFamily="66" charset="0"/>
              </a:rPr>
              <a:t>Виховний простір</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022" y="367565"/>
            <a:ext cx="2106564" cy="2106564"/>
          </a:xfrm>
          <a:prstGeom prst="rect">
            <a:avLst/>
          </a:prstGeom>
        </p:spPr>
      </p:pic>
      <p:pic>
        <p:nvPicPr>
          <p:cNvPr id="1030" name="Picture 6" descr="Возможно, это изображение 4 человека, детская игрушка и текст">
            <a:extLst>
              <a:ext uri="{FF2B5EF4-FFF2-40B4-BE49-F238E27FC236}">
                <a16:creationId xmlns:a16="http://schemas.microsoft.com/office/drawing/2014/main" id="{66DF1C47-A14C-4FD3-88C5-15BDD228EFE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047"/>
          <a:stretch/>
        </p:blipFill>
        <p:spPr bwMode="auto">
          <a:xfrm>
            <a:off x="6553233" y="1267126"/>
            <a:ext cx="4210050" cy="26824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cstate="print"/>
          <a:srcRect/>
          <a:stretch>
            <a:fillRect/>
          </a:stretch>
        </p:blipFill>
        <p:spPr bwMode="auto">
          <a:xfrm>
            <a:off x="4407408" y="3364992"/>
            <a:ext cx="2151126" cy="2868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p:cNvPicPr>
            <a:picLocks noChangeAspect="1" noChangeArrowheads="1"/>
          </p:cNvPicPr>
          <p:nvPr/>
        </p:nvPicPr>
        <p:blipFill>
          <a:blip r:embed="rId6" cstate="print"/>
          <a:srcRect/>
          <a:stretch>
            <a:fillRect/>
          </a:stretch>
        </p:blipFill>
        <p:spPr bwMode="auto">
          <a:xfrm>
            <a:off x="1371600" y="4288536"/>
            <a:ext cx="2304288" cy="1728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Рисунок 10"/>
          <p:cNvPicPr/>
          <p:nvPr/>
        </p:nvPicPr>
        <p:blipFill>
          <a:blip r:embed="rId7" cstate="print"/>
          <a:srcRect/>
          <a:stretch>
            <a:fillRect/>
          </a:stretch>
        </p:blipFill>
        <p:spPr bwMode="auto">
          <a:xfrm>
            <a:off x="6903720" y="3685032"/>
            <a:ext cx="1841754" cy="23774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505" name="Picture 1"/>
          <p:cNvPicPr>
            <a:picLocks noChangeAspect="1" noChangeArrowheads="1"/>
          </p:cNvPicPr>
          <p:nvPr/>
        </p:nvPicPr>
        <p:blipFill>
          <a:blip r:embed="rId8" cstate="print"/>
          <a:srcRect l="4556" t="16325" r="2733" b="9567"/>
          <a:stretch>
            <a:fillRect/>
          </a:stretch>
        </p:blipFill>
        <p:spPr bwMode="auto">
          <a:xfrm>
            <a:off x="1389888" y="1819656"/>
            <a:ext cx="3721608" cy="22311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506" name="Picture 2"/>
          <p:cNvPicPr>
            <a:picLocks noChangeAspect="1" noChangeArrowheads="1"/>
          </p:cNvPicPr>
          <p:nvPr/>
        </p:nvPicPr>
        <p:blipFill>
          <a:blip r:embed="rId9" cstate="print"/>
          <a:srcRect/>
          <a:stretch>
            <a:fillRect/>
          </a:stretch>
        </p:blipFill>
        <p:spPr bwMode="auto">
          <a:xfrm>
            <a:off x="8778239" y="3913632"/>
            <a:ext cx="2877233" cy="19903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03807719"/>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1031924"/>
            <a:ext cx="9144000" cy="662784"/>
          </a:xfrm>
        </p:spPr>
        <p:txBody>
          <a:bodyPr>
            <a:normAutofit/>
          </a:bodyPr>
          <a:lstStyle/>
          <a:p>
            <a:r>
              <a:rPr lang="uk-UA" sz="3200" b="1" dirty="0">
                <a:latin typeface="Segoe Script" panose="030B0504020000000003" pitchFamily="66" charset="0"/>
              </a:rPr>
              <a:t>Позакласна робота</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98" y="376709"/>
            <a:ext cx="2106564" cy="2106564"/>
          </a:xfrm>
          <a:prstGeom prst="rect">
            <a:avLst/>
          </a:prstGeom>
        </p:spPr>
      </p:pic>
      <p:sp>
        <p:nvSpPr>
          <p:cNvPr id="5" name="Подзаголовок 4">
            <a:extLst>
              <a:ext uri="{FF2B5EF4-FFF2-40B4-BE49-F238E27FC236}">
                <a16:creationId xmlns:a16="http://schemas.microsoft.com/office/drawing/2014/main" id="{05CC5A37-C05E-4218-A7FB-305CD2970319}"/>
              </a:ext>
            </a:extLst>
          </p:cNvPr>
          <p:cNvSpPr>
            <a:spLocks noGrp="1"/>
          </p:cNvSpPr>
          <p:nvPr>
            <p:ph type="subTitle" idx="1"/>
          </p:nvPr>
        </p:nvSpPr>
        <p:spPr>
          <a:xfrm>
            <a:off x="1078987" y="2049675"/>
            <a:ext cx="5445638" cy="3960600"/>
          </a:xfrm>
        </p:spPr>
        <p:txBody>
          <a:bodyPr>
            <a:normAutofit fontScale="47500" lnSpcReduction="20000"/>
          </a:bodyPr>
          <a:lstStyle/>
          <a:p>
            <a:pPr indent="449580" algn="just">
              <a:lnSpc>
                <a:spcPct val="120000"/>
              </a:lnSpc>
              <a:spcBef>
                <a:spcPts val="0"/>
              </a:spcBef>
            </a:pPr>
            <a:r>
              <a:rPr lang="uk-UA" sz="2900" dirty="0">
                <a:effectLst/>
                <a:latin typeface="Times New Roman" panose="02020603050405020304" pitchFamily="18" charset="0"/>
                <a:ea typeface="Calibri" panose="020F0502020204030204" pitchFamily="34" charset="0"/>
                <a:cs typeface="Times New Roman" panose="02020603050405020304" pitchFamily="18" charset="0"/>
              </a:rPr>
              <a:t>Учні ліцею – переможці  Міжнародних, Всеукраїнських, обласних конкурсів,</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900" dirty="0">
                <a:effectLst/>
                <a:latin typeface="Times New Roman" panose="02020603050405020304" pitchFamily="18" charset="0"/>
                <a:ea typeface="Calibri" panose="020F0502020204030204" pitchFamily="34" charset="0"/>
                <a:cs typeface="Times New Roman" panose="02020603050405020304" pitchFamily="18" charset="0"/>
              </a:rPr>
              <a:t>фестивалів, змагань, а саме:</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20000"/>
              </a:lnSpc>
              <a:spcBef>
                <a:spcPts val="0"/>
              </a:spcBef>
            </a:pPr>
            <a:r>
              <a:rPr lang="uk-UA" sz="2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Міжнародний мовно-літературний конкурс імені Т.Г. Шевченка;</a:t>
            </a:r>
            <a:r>
              <a:rPr lang="uk-UA" sz="29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20000"/>
              </a:lnSpc>
              <a:spcBef>
                <a:spcPts val="0"/>
              </a:spcBef>
            </a:pPr>
            <a:r>
              <a:rPr lang="uk-UA" sz="2900" kern="1800" dirty="0">
                <a:effectLst/>
                <a:latin typeface="Times New Roman" panose="02020603050405020304" pitchFamily="18" charset="0"/>
                <a:ea typeface="Times New Roman" panose="02020603050405020304" pitchFamily="18" charset="0"/>
                <a:cs typeface="Times New Roman" panose="02020603050405020304" pitchFamily="18" charset="0"/>
              </a:rPr>
              <a:t>- Всеукраїнський юнацький фестиваль «В об’єктиві натураліста;</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20000"/>
              </a:lnSpc>
              <a:spcBef>
                <a:spcPts val="0"/>
              </a:spcBef>
            </a:pPr>
            <a:r>
              <a:rPr lang="uk-UA" sz="2900" dirty="0">
                <a:effectLst/>
                <a:latin typeface="Times New Roman" panose="02020603050405020304" pitchFamily="18" charset="0"/>
                <a:ea typeface="Calibri" panose="020F0502020204030204" pitchFamily="34" charset="0"/>
                <a:cs typeface="Times New Roman" panose="02020603050405020304" pitchFamily="18" charset="0"/>
              </a:rPr>
              <a:t>- Всеукраїнський конкурс </a:t>
            </a:r>
            <a:r>
              <a:rPr lang="uk-UA" sz="2900" dirty="0" err="1">
                <a:effectLst/>
                <a:latin typeface="Times New Roman" panose="02020603050405020304" pitchFamily="18" charset="0"/>
                <a:ea typeface="Calibri" panose="020F0502020204030204" pitchFamily="34" charset="0"/>
                <a:cs typeface="Times New Roman" panose="02020603050405020304" pitchFamily="18" charset="0"/>
              </a:rPr>
              <a:t>дитячо</a:t>
            </a:r>
            <a:r>
              <a:rPr lang="uk-UA" sz="2900" dirty="0">
                <a:effectLst/>
                <a:latin typeface="Times New Roman" panose="02020603050405020304" pitchFamily="18" charset="0"/>
                <a:ea typeface="Calibri" panose="020F0502020204030204" pitchFamily="34" charset="0"/>
                <a:cs typeface="Times New Roman" panose="02020603050405020304" pitchFamily="18" charset="0"/>
              </a:rPr>
              <a:t> - юнацької творчості до Дня захисників та захисниць України «Перемога»;</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20000"/>
              </a:lnSpc>
              <a:spcBef>
                <a:spcPts val="0"/>
              </a:spcBef>
            </a:pPr>
            <a:r>
              <a:rPr lang="uk-UA" sz="2900" dirty="0">
                <a:effectLst/>
                <a:latin typeface="Times New Roman" panose="02020603050405020304" pitchFamily="18" charset="0"/>
                <a:ea typeface="Times New Roman" panose="02020603050405020304" pitchFamily="18" charset="0"/>
                <a:cs typeface="Times New Roman" panose="02020603050405020304" pitchFamily="18" charset="0"/>
              </a:rPr>
              <a:t>- Всеукраїнський конкурс есе учнівської та студентської молоді «Мій Шевченко»;</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20000"/>
              </a:lnSpc>
              <a:spcBef>
                <a:spcPts val="0"/>
              </a:spcBef>
            </a:pPr>
            <a:r>
              <a:rPr lang="uk-UA" sz="2900" dirty="0">
                <a:effectLst/>
                <a:latin typeface="Times New Roman" panose="02020603050405020304" pitchFamily="18" charset="0"/>
                <a:ea typeface="Calibri" panose="020F0502020204030204" pitchFamily="34" charset="0"/>
                <a:cs typeface="Times New Roman" panose="02020603050405020304" pitchFamily="18" charset="0"/>
              </a:rPr>
              <a:t>- Обласна виставка-конкурс писанкарства «Українська великодня писанка»;</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20000"/>
              </a:lnSpc>
              <a:spcBef>
                <a:spcPts val="0"/>
              </a:spcBef>
            </a:pPr>
            <a:r>
              <a:rPr lang="uk-UA" sz="2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Обласний етап Міжнародного конкурсу еколого-</a:t>
            </a:r>
            <a:r>
              <a:rPr lang="uk-UA" sz="29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валеологічної</a:t>
            </a:r>
            <a:r>
              <a:rPr lang="uk-UA" sz="2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спрямованості на тему «Квітка буття»;</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20000"/>
              </a:lnSpc>
              <a:spcBef>
                <a:spcPts val="0"/>
              </a:spcBef>
            </a:pP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2900" dirty="0">
                <a:effectLst/>
                <a:latin typeface="Times New Roman" panose="02020603050405020304" pitchFamily="18" charset="0"/>
                <a:ea typeface="Calibri" panose="020F0502020204030204" pitchFamily="34" charset="0"/>
                <a:cs typeface="Times New Roman" panose="02020603050405020304" pitchFamily="18" charset="0"/>
              </a:rPr>
              <a:t>Обласний етап Всеукраїнського конкурсу «Годівничка»;</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20000"/>
              </a:lnSpc>
              <a:spcBef>
                <a:spcPts val="0"/>
              </a:spcBef>
            </a:pPr>
            <a:r>
              <a:rPr lang="uk-UA" sz="2900" dirty="0">
                <a:effectLst/>
                <a:latin typeface="Times New Roman" panose="02020603050405020304" pitchFamily="18" charset="0"/>
                <a:ea typeface="Calibri" panose="020F0502020204030204" pitchFamily="34" charset="0"/>
                <a:cs typeface="Times New Roman" panose="02020603050405020304" pitchFamily="18" charset="0"/>
              </a:rPr>
              <a:t>- Обласна виставка – акція «</a:t>
            </a:r>
            <a:r>
              <a:rPr lang="en-US" sz="2900" dirty="0">
                <a:effectLst/>
                <a:latin typeface="Times New Roman" panose="02020603050405020304" pitchFamily="18" charset="0"/>
                <a:ea typeface="Calibri" panose="020F0502020204030204" pitchFamily="34" charset="0"/>
                <a:cs typeface="Times New Roman" panose="02020603050405020304" pitchFamily="18" charset="0"/>
              </a:rPr>
              <a:t>SOS</a:t>
            </a:r>
            <a:r>
              <a:rPr lang="ru-RU" sz="29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900" dirty="0" err="1">
                <a:effectLst/>
                <a:latin typeface="Times New Roman" panose="02020603050405020304" pitchFamily="18" charset="0"/>
                <a:ea typeface="Calibri" panose="020F0502020204030204" pitchFamily="34" charset="0"/>
                <a:cs typeface="Times New Roman" panose="02020603050405020304" pitchFamily="18" charset="0"/>
              </a:rPr>
              <a:t>вернісаж</a:t>
            </a:r>
            <a:r>
              <a:rPr lang="ru-RU" sz="29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900" dirty="0" err="1">
                <a:effectLst/>
                <a:latin typeface="Times New Roman" panose="02020603050405020304" pitchFamily="18" charset="0"/>
                <a:ea typeface="Calibri" panose="020F0502020204030204" pitchFamily="34" charset="0"/>
                <a:cs typeface="Times New Roman" panose="02020603050405020304" pitchFamily="18" charset="0"/>
              </a:rPr>
              <a:t>або</a:t>
            </a:r>
            <a:r>
              <a:rPr lang="ru-RU" sz="2900" dirty="0">
                <a:effectLst/>
                <a:latin typeface="Times New Roman" panose="02020603050405020304" pitchFamily="18" charset="0"/>
                <a:ea typeface="Calibri" panose="020F0502020204030204" pitchFamily="34" charset="0"/>
                <a:cs typeface="Times New Roman" panose="02020603050405020304" pitchFamily="18" charset="0"/>
              </a:rPr>
              <a:t> друге </a:t>
            </a:r>
            <a:r>
              <a:rPr lang="ru-RU" sz="2900" dirty="0" err="1">
                <a:effectLst/>
                <a:latin typeface="Times New Roman" panose="02020603050405020304" pitchFamily="18" charset="0"/>
                <a:ea typeface="Calibri" panose="020F0502020204030204" pitchFamily="34" charset="0"/>
                <a:cs typeface="Times New Roman" panose="02020603050405020304" pitchFamily="18" charset="0"/>
              </a:rPr>
              <a:t>життя</a:t>
            </a:r>
            <a:r>
              <a:rPr lang="ru-RU" sz="29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900" dirty="0" err="1">
                <a:effectLst/>
                <a:latin typeface="Times New Roman" panose="02020603050405020304" pitchFamily="18" charset="0"/>
                <a:ea typeface="Calibri" panose="020F0502020204030204" pitchFamily="34" charset="0"/>
                <a:cs typeface="Times New Roman" panose="02020603050405020304" pitchFamily="18" charset="0"/>
              </a:rPr>
              <a:t>відходів</a:t>
            </a:r>
            <a:r>
              <a:rPr lang="ru-RU" sz="29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20000"/>
              </a:lnSpc>
              <a:spcBef>
                <a:spcPts val="0"/>
              </a:spcBef>
            </a:pPr>
            <a:r>
              <a:rPr lang="uk-UA" sz="2900" dirty="0">
                <a:effectLst/>
                <a:latin typeface="Times New Roman" panose="02020603050405020304" pitchFamily="18" charset="0"/>
                <a:ea typeface="Calibri" panose="020F0502020204030204" pitchFamily="34" charset="0"/>
                <a:cs typeface="Times New Roman" panose="02020603050405020304" pitchFamily="18" charset="0"/>
              </a:rPr>
              <a:t>Результативність участі: І місць – 12, ІІ місць – 6, ІІІ місць – 6.</a:t>
            </a: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pic>
        <p:nvPicPr>
          <p:cNvPr id="2052" name="Picture 4">
            <a:extLst>
              <a:ext uri="{FF2B5EF4-FFF2-40B4-BE49-F238E27FC236}">
                <a16:creationId xmlns:a16="http://schemas.microsoft.com/office/drawing/2014/main" id="{0D0BC816-C5EC-4EA8-B9E0-4B3AB4BB09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9031" y="4349849"/>
            <a:ext cx="2179513" cy="1541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Возможно, это изображение текст">
            <a:extLst>
              <a:ext uri="{FF2B5EF4-FFF2-40B4-BE49-F238E27FC236}">
                <a16:creationId xmlns:a16="http://schemas.microsoft.com/office/drawing/2014/main" id="{3BCCA191-77DC-49F3-9BCF-CE2954674E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7997" y="1792123"/>
            <a:ext cx="1912937" cy="26614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8" name="Picture 10" descr="Возможно, это изображение текст «Мнство 0. i науки Украёни Нацгональний еколого-натуралстичний центр учнивськой МОЛОДί MSIP учмасьле 3 0 Диплом нАгоРОДЖУЕТЬСЯ ШендрикПолна Шендрик Полина учениця Андр.йвського лицею No 2 Донецькой селищной ради Харкивськой облас за I мице Всеукрайнському гонацькому фестивалй &lt;В οб' кτиΒί натуралйста -2024»&gt; в нмЁΪ &lt;&lt;Краща фоторобота&quot; Наказ No 30 ВίД 12 кВиНя 2024 p. Директор НЕНЦ, доктор педаго педагогчних ичних наук професор B.B. Вербицький»">
            <a:extLst>
              <a:ext uri="{FF2B5EF4-FFF2-40B4-BE49-F238E27FC236}">
                <a16:creationId xmlns:a16="http://schemas.microsoft.com/office/drawing/2014/main" id="{408F10C3-FBEF-4939-A17F-D674AD30CC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5697" y="1043835"/>
            <a:ext cx="1700494" cy="23667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8433"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Протягом 2023/2024 навчального року Андріївський ліцей №2  тісно співпрацював з громадськими організаціями. Зустрічі відбувалися як онлайн, так і на базі кабінету безпеки.</a:t>
            </a:r>
            <a:endParaRPr kumimoji="0" lang="ru-RU" sz="800" b="0" i="0" u="none" strike="noStrike" cap="none" normalizeH="0" baseline="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Міжнародна гуманітарна організація Данська Рада у справах біженців (DRC) </a:t>
            </a:r>
            <a:r>
              <a:rPr kumimoji="0" lang="uk-UA" sz="1200" b="0" i="0" u="none" strike="noStrike" cap="none" normalizeH="0" baseline="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проведено 4 зустрічі;</a:t>
            </a:r>
            <a:endParaRPr kumimoji="0" lang="ru-RU" sz="800" b="0" i="0" u="none" strike="noStrike" cap="none" normalizeH="0" baseline="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Психологами  МБО </a:t>
            </a:r>
            <a:r>
              <a:rPr kumimoji="0" lang="uk-UA" sz="1200" b="0" i="0" u="none" strike="noStrike" cap="none" normalizeH="0" baseline="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БФ "СОС Дитячі Містечка</a:t>
            </a:r>
            <a:r>
              <a:rPr kumimoji="0" lang="uk-UA" sz="1200" b="0" i="0" u="none" strike="noStrike" cap="none" normalizeH="0" baseline="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Україна проведено 6 занять з психологічної підтримки;</a:t>
            </a:r>
            <a:endParaRPr kumimoji="0" lang="ru-RU" sz="800" b="0" i="0" u="none" strike="noStrike" cap="none" normalizeH="0" baseline="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Міжнародна незалежна та неупереджена гуманітарна організація Handicap International (Humanity &amp; Inclusion) </a:t>
            </a:r>
            <a:r>
              <a:rPr kumimoji="0" lang="uk-UA" sz="1200" b="0" i="0" u="none" strike="noStrike" cap="none" normalizeH="0" baseline="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проведено 3 зустрічі;</a:t>
            </a:r>
            <a:endParaRPr kumimoji="0" lang="ru-RU" sz="800" b="0" i="0" u="none" strike="noStrike" cap="none" normalizeH="0" baseline="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Міжрегіональний центр гуманітарного розмінування та швидкого реагування </a:t>
            </a:r>
            <a:r>
              <a:rPr kumimoji="0" lang="uk-UA" sz="1200" b="0" i="0" u="none" strike="noStrike" cap="none" normalizeH="0" baseline="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4 заняття.</a:t>
            </a:r>
            <a:endParaRPr kumimoji="0" lang="uk-UA"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7960690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1031924"/>
            <a:ext cx="9144000" cy="662784"/>
          </a:xfrm>
        </p:spPr>
        <p:txBody>
          <a:bodyPr>
            <a:normAutofit/>
          </a:bodyPr>
          <a:lstStyle/>
          <a:p>
            <a:r>
              <a:rPr lang="uk-UA" sz="3200" b="1" dirty="0">
                <a:latin typeface="Segoe Script" panose="030B0504020000000003" pitchFamily="66" charset="0"/>
              </a:rPr>
              <a:t>Позакласна робота</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98" y="376709"/>
            <a:ext cx="2106564" cy="2106564"/>
          </a:xfrm>
          <a:prstGeom prst="rect">
            <a:avLst/>
          </a:prstGeom>
        </p:spPr>
      </p:pic>
      <p:pic>
        <p:nvPicPr>
          <p:cNvPr id="2054" name="Picture 6" descr="Возможно, это изображение текст">
            <a:extLst>
              <a:ext uri="{FF2B5EF4-FFF2-40B4-BE49-F238E27FC236}">
                <a16:creationId xmlns:a16="http://schemas.microsoft.com/office/drawing/2014/main" id="{95D1899B-F771-49E8-BCED-3162E49A31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1584" y="1828809"/>
            <a:ext cx="2180392" cy="22789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60" name="Picture 12" descr="Возможно, это изображение текст">
            <a:extLst>
              <a:ext uri="{FF2B5EF4-FFF2-40B4-BE49-F238E27FC236}">
                <a16:creationId xmlns:a16="http://schemas.microsoft.com/office/drawing/2014/main" id="{D1F1CB24-A0B4-42B0-9EF9-DC132A4A56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9146" y="1721678"/>
            <a:ext cx="2505075" cy="3340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64" name="Picture 16" descr="Нет описания фото.">
            <a:extLst>
              <a:ext uri="{FF2B5EF4-FFF2-40B4-BE49-F238E27FC236}">
                <a16:creationId xmlns:a16="http://schemas.microsoft.com/office/drawing/2014/main" id="{1289FA9C-AA3A-40F9-9FC8-0DD0F3A321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8981" y="2166918"/>
            <a:ext cx="2258670" cy="31783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4" name="Picture 2" descr="Возможно, это изображение текст">
            <a:extLst>
              <a:ext uri="{FF2B5EF4-FFF2-40B4-BE49-F238E27FC236}">
                <a16:creationId xmlns:a16="http://schemas.microsoft.com/office/drawing/2014/main" id="{85C274E5-2011-4EC9-8C9C-976F9B8EA4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0773" y="2669838"/>
            <a:ext cx="2180392" cy="30842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29957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4000" y="646772"/>
            <a:ext cx="9058508" cy="657922"/>
          </a:xfrm>
        </p:spPr>
        <p:txBody>
          <a:bodyPr>
            <a:normAutofit fontScale="90000"/>
          </a:bodyPr>
          <a:lstStyle/>
          <a:p>
            <a:r>
              <a:rPr lang="uk-UA" sz="3200" b="1" dirty="0">
                <a:latin typeface="Segoe Script" panose="030B0504020000000003" pitchFamily="66" charset="0"/>
              </a:rPr>
              <a:t>Позакласна робота.  Участь в конкурсах</a:t>
            </a:r>
            <a:endParaRPr lang="en-GB" sz="3200" b="1" dirty="0">
              <a:latin typeface="Segoe Script" panose="030B0504020000000003" pitchFamily="66" charset="0"/>
            </a:endParaRPr>
          </a:p>
        </p:txBody>
      </p:sp>
      <p:sp>
        <p:nvSpPr>
          <p:cNvPr id="5" name="Подзаголовок 4">
            <a:extLst>
              <a:ext uri="{FF2B5EF4-FFF2-40B4-BE49-F238E27FC236}">
                <a16:creationId xmlns:a16="http://schemas.microsoft.com/office/drawing/2014/main" id="{05CC5A37-C05E-4218-A7FB-305CD2970319}"/>
              </a:ext>
            </a:extLst>
          </p:cNvPr>
          <p:cNvSpPr>
            <a:spLocks noGrp="1"/>
          </p:cNvSpPr>
          <p:nvPr>
            <p:ph type="subTitle" idx="1"/>
          </p:nvPr>
        </p:nvSpPr>
        <p:spPr>
          <a:xfrm>
            <a:off x="1078987" y="2049675"/>
            <a:ext cx="5445638" cy="3960600"/>
          </a:xfrm>
        </p:spPr>
        <p:txBody>
          <a:bodyPr>
            <a:normAutofit/>
          </a:bodyPr>
          <a:lstStyle/>
          <a:p>
            <a:pPr indent="449580" algn="just">
              <a:lnSpc>
                <a:spcPct val="120000"/>
              </a:lnSpc>
              <a:spcBef>
                <a:spcPts val="0"/>
              </a:spcBef>
            </a:pP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pic>
        <p:nvPicPr>
          <p:cNvPr id="1026" name="Picture 2"/>
          <p:cNvPicPr>
            <a:picLocks noChangeAspect="1" noChangeArrowheads="1"/>
          </p:cNvPicPr>
          <p:nvPr/>
        </p:nvPicPr>
        <p:blipFill>
          <a:blip r:embed="rId4" cstate="print"/>
          <a:srcRect/>
          <a:stretch>
            <a:fillRect/>
          </a:stretch>
        </p:blipFill>
        <p:spPr bwMode="auto">
          <a:xfrm>
            <a:off x="5531005" y="1204331"/>
            <a:ext cx="4337824" cy="2937767"/>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1438507" y="1296255"/>
            <a:ext cx="4850781" cy="2606674"/>
          </a:xfrm>
          <a:prstGeom prst="rect">
            <a:avLst/>
          </a:prstGeom>
          <a:noFill/>
          <a:ln w="9525">
            <a:noFill/>
            <a:miter lim="800000"/>
            <a:headEnd/>
            <a:tailEnd/>
          </a:ln>
          <a:effectLst/>
        </p:spPr>
      </p:pic>
      <p:pic>
        <p:nvPicPr>
          <p:cNvPr id="14" name="Рисунок 13"/>
          <p:cNvPicPr/>
          <p:nvPr/>
        </p:nvPicPr>
        <p:blipFill>
          <a:blip r:embed="rId6" cstate="print"/>
          <a:srcRect l="10461" t="1777" r="31517" b="4211"/>
          <a:stretch>
            <a:fillRect/>
          </a:stretch>
        </p:blipFill>
        <p:spPr bwMode="auto">
          <a:xfrm>
            <a:off x="8709102" y="2375210"/>
            <a:ext cx="2765503" cy="37022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Рисунок 18"/>
          <p:cNvPicPr/>
          <p:nvPr/>
        </p:nvPicPr>
        <p:blipFill>
          <a:blip r:embed="rId7" cstate="print"/>
          <a:srcRect l="25595" t="35529" r="11924" b="27100"/>
          <a:stretch>
            <a:fillRect/>
          </a:stretch>
        </p:blipFill>
        <p:spPr bwMode="auto">
          <a:xfrm>
            <a:off x="4214836" y="4179663"/>
            <a:ext cx="2312670" cy="18440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Рисунок 19"/>
          <p:cNvPicPr/>
          <p:nvPr/>
        </p:nvPicPr>
        <p:blipFill>
          <a:blip r:embed="rId8" cstate="print"/>
          <a:srcRect/>
          <a:stretch>
            <a:fillRect/>
          </a:stretch>
        </p:blipFill>
        <p:spPr bwMode="auto">
          <a:xfrm>
            <a:off x="1229236" y="3576833"/>
            <a:ext cx="1615440" cy="24252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79606901"/>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1031924"/>
            <a:ext cx="9144000" cy="662784"/>
          </a:xfrm>
        </p:spPr>
        <p:txBody>
          <a:bodyPr>
            <a:normAutofit/>
          </a:bodyPr>
          <a:lstStyle/>
          <a:p>
            <a:r>
              <a:rPr lang="uk-UA" sz="3200" b="1" dirty="0">
                <a:latin typeface="Segoe Script" panose="030B0504020000000003" pitchFamily="66" charset="0"/>
              </a:rPr>
              <a:t>Позакласна робота</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98" y="376709"/>
            <a:ext cx="2106564" cy="2106564"/>
          </a:xfrm>
          <a:prstGeom prst="rect">
            <a:avLst/>
          </a:prstGeom>
        </p:spPr>
      </p:pic>
      <p:sp>
        <p:nvSpPr>
          <p:cNvPr id="5" name="Подзаголовок 4">
            <a:extLst>
              <a:ext uri="{FF2B5EF4-FFF2-40B4-BE49-F238E27FC236}">
                <a16:creationId xmlns:a16="http://schemas.microsoft.com/office/drawing/2014/main" id="{05CC5A37-C05E-4218-A7FB-305CD2970319}"/>
              </a:ext>
            </a:extLst>
          </p:cNvPr>
          <p:cNvSpPr>
            <a:spLocks noGrp="1"/>
          </p:cNvSpPr>
          <p:nvPr>
            <p:ph type="subTitle" idx="1"/>
          </p:nvPr>
        </p:nvSpPr>
        <p:spPr>
          <a:xfrm>
            <a:off x="1078987" y="2049675"/>
            <a:ext cx="5445638" cy="3960600"/>
          </a:xfrm>
        </p:spPr>
        <p:txBody>
          <a:bodyPr>
            <a:normAutofit/>
          </a:bodyPr>
          <a:lstStyle/>
          <a:p>
            <a:pPr indent="449580" algn="just">
              <a:lnSpc>
                <a:spcPct val="120000"/>
              </a:lnSpc>
              <a:spcBef>
                <a:spcPts val="0"/>
              </a:spcBef>
            </a:pPr>
            <a:endParaRPr lang="en-GB" sz="29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48129" name="Rectangle 1"/>
          <p:cNvSpPr>
            <a:spLocks noChangeArrowheads="1"/>
          </p:cNvSpPr>
          <p:nvPr/>
        </p:nvSpPr>
        <p:spPr bwMode="auto">
          <a:xfrm>
            <a:off x="1106424" y="2071396"/>
            <a:ext cx="3749040"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Протягом 2023/2024 навчального року Андріївський ліцей №2  тісно співпрацював з громадськими організаціями. Зустрічі відбувалися як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онлайн</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так і на базі кабінету безпеки.</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Міжнародна гуманітарна організація Данська Рада у справах біженців (DRC) </a:t>
            </a:r>
            <a:r>
              <a:rPr kumimoji="0" lang="uk-UA" sz="1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проведено 4 зустрічі;</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Психологами  МБО </a:t>
            </a:r>
            <a:r>
              <a:rPr kumimoji="0" lang="uk-UA" sz="1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БФ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СОС</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Дитячі Містечка</a:t>
            </a:r>
            <a:r>
              <a:rPr kumimoji="0" lang="uk-UA" sz="1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Україна проведено 6 занять з психологічної підтримки;</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Міжнародна незалежна та неупереджена гуманітарна організація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Handicap</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International</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Humanity</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&amp;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Inclusion</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uk-UA" sz="1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проведено 3 зустрічі;</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Міжрегіональний центр гуманітарного розмінування та швидкого реагування </a:t>
            </a:r>
            <a:r>
              <a:rPr kumimoji="0" lang="uk-UA" sz="1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4 заняття.</a:t>
            </a:r>
            <a:endParaRPr kumimoji="0" lang="uk-UA" sz="1400" b="0" i="0" u="none" strike="noStrike" cap="none" normalizeH="0" baseline="0" dirty="0">
              <a:ln>
                <a:noFill/>
              </a:ln>
              <a:solidFill>
                <a:schemeClr val="tx1"/>
              </a:solidFill>
              <a:effectLst/>
              <a:latin typeface="Arial" pitchFamily="34" charset="0"/>
              <a:cs typeface="Arial" pitchFamily="34" charset="0"/>
            </a:endParaRPr>
          </a:p>
        </p:txBody>
      </p:sp>
      <p:pic>
        <p:nvPicPr>
          <p:cNvPr id="48130" name="Picture 2"/>
          <p:cNvPicPr>
            <a:picLocks noChangeAspect="1" noChangeArrowheads="1"/>
          </p:cNvPicPr>
          <p:nvPr/>
        </p:nvPicPr>
        <p:blipFill>
          <a:blip r:embed="rId5" cstate="print"/>
          <a:srcRect/>
          <a:stretch>
            <a:fillRect/>
          </a:stretch>
        </p:blipFill>
        <p:spPr bwMode="auto">
          <a:xfrm>
            <a:off x="8019288" y="1610106"/>
            <a:ext cx="3575304" cy="26814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Рисунок 11" descr="Возможно, это изображение 9 человек, детская игрушка и текст">
            <a:extLst>
              <a:ext uri="{FF2B5EF4-FFF2-40B4-BE49-F238E27FC236}">
                <a16:creationId xmlns:a16="http://schemas.microsoft.com/office/drawing/2014/main" id="{C09256B3-0521-4A66-8138-D597860283AD}"/>
              </a:ext>
            </a:extLst>
          </p:cNvPr>
          <p:cNvPicPr/>
          <p:nvPr/>
        </p:nvPicPr>
        <p:blipFill rotWithShape="1">
          <a:blip r:embed="rId6" cstate="print">
            <a:extLst>
              <a:ext uri="{28A0092B-C50C-407E-A947-70E740481C1C}">
                <a14:useLocalDpi xmlns:a14="http://schemas.microsoft.com/office/drawing/2010/main" val="0"/>
              </a:ext>
            </a:extLst>
          </a:blip>
          <a:srcRect t="26585"/>
          <a:stretch/>
        </p:blipFill>
        <p:spPr bwMode="auto">
          <a:xfrm>
            <a:off x="6005512" y="4032504"/>
            <a:ext cx="3732847" cy="21579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6385" name="Picture 1"/>
          <p:cNvPicPr>
            <a:picLocks noChangeAspect="1" noChangeArrowheads="1"/>
          </p:cNvPicPr>
          <p:nvPr/>
        </p:nvPicPr>
        <p:blipFill>
          <a:blip r:embed="rId7" cstate="print"/>
          <a:srcRect/>
          <a:stretch>
            <a:fillRect/>
          </a:stretch>
        </p:blipFill>
        <p:spPr bwMode="auto">
          <a:xfrm>
            <a:off x="5054600" y="1627632"/>
            <a:ext cx="3186176" cy="23896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79606901"/>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5971032" y="676656"/>
            <a:ext cx="4696966" cy="1020035"/>
          </a:xfrm>
        </p:spPr>
        <p:txBody>
          <a:bodyPr>
            <a:normAutofit/>
          </a:bodyPr>
          <a:lstStyle/>
          <a:p>
            <a:r>
              <a:rPr lang="uk-UA" sz="3200" b="1" dirty="0">
                <a:latin typeface="Segoe Script" panose="030B0504020000000003" pitchFamily="66" charset="0"/>
              </a:rPr>
              <a:t> </a:t>
            </a:r>
            <a:r>
              <a:rPr lang="uk-UA" sz="3200" b="1" dirty="0" err="1">
                <a:latin typeface="Segoe Script" panose="030B0504020000000003" pitchFamily="66" charset="0"/>
              </a:rPr>
              <a:t>Пріорітетні</a:t>
            </a:r>
            <a:r>
              <a:rPr lang="uk-UA" sz="3200" b="1" dirty="0">
                <a:latin typeface="Segoe Script" panose="030B0504020000000003" pitchFamily="66" charset="0"/>
              </a:rPr>
              <a:t> напрями роботи</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6922008" y="1691640"/>
            <a:ext cx="3785616" cy="4194811"/>
          </a:xfrm>
        </p:spPr>
        <p:txBody>
          <a:bodyPr>
            <a:normAutofit fontScale="25000" lnSpcReduction="20000"/>
          </a:bodyPr>
          <a:lstStyle/>
          <a:p>
            <a:pPr indent="-285750" algn="just">
              <a:lnSpc>
                <a:spcPct val="115000"/>
              </a:lnSpc>
              <a:spcBef>
                <a:spcPts val="0"/>
              </a:spcBef>
              <a:buFont typeface="Symbol" panose="05050102010706020507" pitchFamily="18" charset="2"/>
              <a:buChar char="·"/>
            </a:pPr>
            <a:r>
              <a:rPr lang="uk-UA" sz="4800" dirty="0">
                <a:latin typeface="Times New Roman" pitchFamily="18" charset="0"/>
                <a:cs typeface="Times New Roman" pitchFamily="18" charset="0"/>
              </a:rPr>
              <a:t>Реалізація основних положень Закону України "Про освіту", Закону України "Про повну загальну середню освіту", Концепції Нової української школи, Державного стандарту початкової освіти, доктрини розвитку освіти, Концепції національно-патріотичного виховання дітей та молоді; </a:t>
            </a:r>
            <a:endParaRPr lang="en-GB" sz="4800" dirty="0">
              <a:latin typeface="Times New Roman" pitchFamily="18" charset="0"/>
              <a:cs typeface="Times New Roman" pitchFamily="18" charset="0"/>
            </a:endParaRPr>
          </a:p>
          <a:p>
            <a:pPr algn="just">
              <a:lnSpc>
                <a:spcPct val="115000"/>
              </a:lnSpc>
              <a:spcBef>
                <a:spcPts val="0"/>
              </a:spcBef>
            </a:pPr>
            <a:r>
              <a:rPr lang="uk-UA" sz="4800" dirty="0">
                <a:latin typeface="Times New Roman" pitchFamily="18" charset="0"/>
                <a:cs typeface="Times New Roman" pitchFamily="18" charset="0"/>
                <a:sym typeface="Symbol" panose="05050102010706020507" pitchFamily="18" charset="2"/>
              </a:rPr>
              <a:t></a:t>
            </a:r>
            <a:r>
              <a:rPr lang="uk-UA" sz="4800" dirty="0">
                <a:latin typeface="Times New Roman" pitchFamily="18" charset="0"/>
                <a:cs typeface="Times New Roman" pitchFamily="18" charset="0"/>
              </a:rPr>
              <a:t>    гарантування безпечні умови здійснення освітнього процесу     під час воєнного стану; </a:t>
            </a:r>
            <a:endParaRPr lang="en-GB" sz="4800" dirty="0">
              <a:latin typeface="Times New Roman" pitchFamily="18" charset="0"/>
              <a:cs typeface="Times New Roman" pitchFamily="18" charset="0"/>
            </a:endParaRPr>
          </a:p>
          <a:p>
            <a:pPr indent="-285750" algn="just">
              <a:lnSpc>
                <a:spcPct val="115000"/>
              </a:lnSpc>
              <a:spcBef>
                <a:spcPts val="0"/>
              </a:spcBef>
              <a:buFont typeface="Symbol" panose="05050102010706020507" pitchFamily="18" charset="2"/>
              <a:buChar char="·"/>
            </a:pPr>
            <a:r>
              <a:rPr lang="uk-UA" sz="4800" dirty="0">
                <a:latin typeface="Times New Roman" pitchFamily="18" charset="0"/>
                <a:cs typeface="Times New Roman" pitchFamily="18" charset="0"/>
              </a:rPr>
              <a:t>модернізація структури методичної роботи ліцею з метою створення умов для успішного оволодіння педагогами теорії та практики новітніх освітніх технологій; </a:t>
            </a:r>
          </a:p>
          <a:p>
            <a:pPr indent="-285750" algn="just">
              <a:lnSpc>
                <a:spcPct val="115000"/>
              </a:lnSpc>
              <a:spcBef>
                <a:spcPts val="0"/>
              </a:spcBef>
              <a:buFont typeface="Symbol" panose="05050102010706020507" pitchFamily="18" charset="2"/>
              <a:buChar char="·"/>
            </a:pPr>
            <a:r>
              <a:rPr lang="uk-UA" sz="4800" dirty="0">
                <a:latin typeface="Times New Roman" pitchFamily="18" charset="0"/>
                <a:cs typeface="Times New Roman" pitchFamily="18" charset="0"/>
              </a:rPr>
              <a:t>підвищення якості освіти через поглиблення змісту загальноосвітньої підготовки за допомогою організації профільного </a:t>
            </a:r>
            <a:r>
              <a:rPr lang="uk-UA" sz="4800" dirty="0" err="1">
                <a:latin typeface="Times New Roman" pitchFamily="18" charset="0"/>
                <a:cs typeface="Times New Roman" pitchFamily="18" charset="0"/>
              </a:rPr>
              <a:t>компетентнісно-зорієнтованого</a:t>
            </a:r>
            <a:r>
              <a:rPr lang="uk-UA" sz="4800" dirty="0">
                <a:latin typeface="Times New Roman" pitchFamily="18" charset="0"/>
                <a:cs typeface="Times New Roman" pitchFamily="18" charset="0"/>
              </a:rPr>
              <a:t> навчання учнів;</a:t>
            </a:r>
          </a:p>
          <a:p>
            <a:pPr indent="-285750" algn="just">
              <a:lnSpc>
                <a:spcPct val="115000"/>
              </a:lnSpc>
              <a:spcBef>
                <a:spcPts val="0"/>
              </a:spcBef>
              <a:buFont typeface="Symbol" panose="05050102010706020507" pitchFamily="18" charset="2"/>
              <a:buChar char="·"/>
            </a:pPr>
            <a:r>
              <a:rPr lang="uk-UA" sz="4800">
                <a:latin typeface="Times New Roman" pitchFamily="18" charset="0"/>
                <a:cs typeface="Times New Roman" pitchFamily="18" charset="0"/>
              </a:rPr>
              <a:t>.проведення</a:t>
            </a:r>
            <a:r>
              <a:rPr lang="uk-UA" sz="4800" dirty="0">
                <a:latin typeface="Times New Roman" pitchFamily="18" charset="0"/>
                <a:cs typeface="Times New Roman" pitchFamily="18" charset="0"/>
              </a:rPr>
              <a:t> національно-патріотичного виховання учнів через впровадження соціально-освітніх </a:t>
            </a:r>
            <a:r>
              <a:rPr lang="uk-UA" sz="4800" dirty="0" err="1">
                <a:latin typeface="Times New Roman" pitchFamily="18" charset="0"/>
                <a:cs typeface="Times New Roman" pitchFamily="18" charset="0"/>
              </a:rPr>
              <a:t>проєктів</a:t>
            </a:r>
            <a:r>
              <a:rPr lang="uk-UA" sz="4800" dirty="0">
                <a:latin typeface="Times New Roman" pitchFamily="18" charset="0"/>
                <a:cs typeface="Times New Roman" pitchFamily="18" charset="0"/>
              </a:rPr>
              <a:t> краєзнавчого, патріотичного, екологічного та соціального спрямування, формування активної життєвої позиції, виховання національної гордості, сімейних та державних традицій;</a:t>
            </a:r>
          </a:p>
          <a:p>
            <a:pPr indent="-285750" algn="just">
              <a:lnSpc>
                <a:spcPct val="115000"/>
              </a:lnSpc>
              <a:spcBef>
                <a:spcPts val="0"/>
              </a:spcBef>
              <a:buFont typeface="Symbol" panose="05050102010706020507" pitchFamily="18" charset="2"/>
              <a:buChar char="·"/>
            </a:pPr>
            <a:r>
              <a:rPr lang="uk-UA" sz="4800" dirty="0">
                <a:latin typeface="Times New Roman" pitchFamily="18" charset="0"/>
                <a:cs typeface="Times New Roman" pitchFamily="18" charset="0"/>
              </a:rPr>
              <a:t>формування громадянської активності учнів тощо</a:t>
            </a:r>
            <a:endParaRPr lang="en-GB" sz="4800" dirty="0">
              <a:latin typeface="Times New Roman" pitchFamily="18" charset="0"/>
              <a:cs typeface="Times New Roman" pitchFamily="18" charset="0"/>
            </a:endParaRPr>
          </a:p>
          <a:p>
            <a:pPr marL="285750" indent="-285750" algn="just">
              <a:lnSpc>
                <a:spcPct val="115000"/>
              </a:lnSpc>
              <a:spcAft>
                <a:spcPts val="10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sp>
        <p:nvSpPr>
          <p:cNvPr id="8" name="Подзаголовок 2">
            <a:extLst>
              <a:ext uri="{FF2B5EF4-FFF2-40B4-BE49-F238E27FC236}">
                <a16:creationId xmlns:a16="http://schemas.microsoft.com/office/drawing/2014/main" id="{56C45421-27F9-4363-B2F8-FE21C55363D1}"/>
              </a:ext>
            </a:extLst>
          </p:cNvPr>
          <p:cNvSpPr txBox="1">
            <a:spLocks/>
          </p:cNvSpPr>
          <p:nvPr/>
        </p:nvSpPr>
        <p:spPr>
          <a:xfrm>
            <a:off x="1179576" y="2145792"/>
            <a:ext cx="4178808" cy="3893059"/>
          </a:xfrm>
          <a:prstGeom prst="rect">
            <a:avLst/>
          </a:prstGeom>
        </p:spPr>
        <p:txBody>
          <a:bodyPr vert="horz" lIns="91440" tIns="45720" rIns="91440" bIns="45720" rtlCol="0">
            <a:normAutofit/>
          </a:bodyPr>
          <a:lstStyle/>
          <a:p>
            <a:pPr marL="285750" marR="0" lvl="0" indent="-285750" algn="just" defTabSz="914400" rtl="0" eaLnBrk="1" fontAlgn="auto" latinLnBrk="0" hangingPunct="1">
              <a:lnSpc>
                <a:spcPct val="115000"/>
              </a:lnSpc>
              <a:spcBef>
                <a:spcPts val="1000"/>
              </a:spcBef>
              <a:spcAft>
                <a:spcPts val="1000"/>
              </a:spcAft>
              <a:buClrTx/>
              <a:buSzTx/>
              <a:buFont typeface="Symbol" panose="05050102010706020507" pitchFamily="18" charset="2"/>
              <a:buChar char="·"/>
              <a:tabLst/>
              <a:defRPr/>
            </a:pPr>
            <a:endParaRPr kumimoji="0" lang="en-GB" sz="1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schemeClr val="tx1"/>
              </a:solidFill>
              <a:effectLst/>
              <a:uLnTx/>
              <a:uFillTx/>
              <a:latin typeface="Segoe Script" panose="030B0504020000000003" pitchFamily="66" charset="0"/>
              <a:ea typeface="+mn-ea"/>
              <a:cs typeface="+mn-cs"/>
            </a:endParaRPr>
          </a:p>
        </p:txBody>
      </p:sp>
      <p:sp>
        <p:nvSpPr>
          <p:cNvPr id="33793" name="Rectangle 1"/>
          <p:cNvSpPr>
            <a:spLocks noChangeArrowheads="1"/>
          </p:cNvSpPr>
          <p:nvPr/>
        </p:nvSpPr>
        <p:spPr bwMode="auto">
          <a:xfrm>
            <a:off x="969264" y="2470553"/>
            <a:ext cx="539496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Андріївський ліцей №2 Донецької селищної ради  Ізюмського  району Харківської області знаходиться у комунальній власності Донецької територіальної громади, що здійснює освітню діяльність на трьох рівнях (початкової, базової та профільної середньої) освіти.  Освітній процес відбувався в одну зміну. Будівля  ліцею збудована в 1962 році</a:t>
            </a:r>
            <a:r>
              <a:rPr kumimoji="0" lang="uk-UA" sz="1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 </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і розташована на земельній ділянці площею 2,1234 га</a:t>
            </a:r>
            <a:r>
              <a:rPr kumimoji="0" lang="uk-UA" sz="1400" b="0"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Юридична адреса загальноосвітнього навчального закладу: 64220,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смт</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Андріївка</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Ізюмський р-н, Харківська область, вул. Шевченка, б.1,  тел. (05749) 41-3-83.  </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У 2023-2024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н.р</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в ліцеї навчалось 230 учнів та функціонувало 12 класів:  </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1-4 класи - 78 учнів (4 класи), 5-9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класи</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uk-UA" sz="1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123 учні (6 класів), 10-11 класи (2 </a:t>
            </a:r>
            <a:r>
              <a:rPr kumimoji="0" lang="uk-UA" sz="1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класи</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uk-UA" sz="1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29 учнів. Середня наповнюваність класів </a:t>
            </a:r>
            <a:r>
              <a:rPr kumimoji="0" lang="uk-UA" sz="1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20 дітей.</a:t>
            </a:r>
            <a:endParaRPr kumimoji="0" lang="uk-UA" sz="1400" b="0" i="0" u="none" strike="noStrike" cap="none" normalizeH="0" baseline="0" dirty="0">
              <a:ln>
                <a:noFill/>
              </a:ln>
              <a:solidFill>
                <a:schemeClr val="tx1"/>
              </a:solidFill>
              <a:effectLst/>
              <a:latin typeface="Arial" pitchFamily="34" charset="0"/>
              <a:cs typeface="Arial" pitchFamily="34" charset="0"/>
            </a:endParaRPr>
          </a:p>
        </p:txBody>
      </p:sp>
      <p:pic>
        <p:nvPicPr>
          <p:cNvPr id="10" name="Рисунок 9">
            <a:extLst>
              <a:ext uri="{FF2B5EF4-FFF2-40B4-BE49-F238E27FC236}">
                <a16:creationId xmlns:a16="http://schemas.microsoft.com/office/drawing/2014/main" id="{6365F2D5-11C4-4075-B26E-6B8D5F8501E8}"/>
              </a:ext>
            </a:extLst>
          </p:cNvPr>
          <p:cNvPicPr>
            <a:picLocks noChangeAspect="1"/>
          </p:cNvPicPr>
          <p:nvPr/>
        </p:nvPicPr>
        <p:blipFill>
          <a:blip r:embed="rId3" cstate="print"/>
          <a:stretch>
            <a:fillRect/>
          </a:stretch>
        </p:blipFill>
        <p:spPr>
          <a:xfrm>
            <a:off x="1143000" y="622322"/>
            <a:ext cx="5007068" cy="1873990"/>
          </a:xfrm>
          <a:prstGeom prst="rect">
            <a:avLst/>
          </a:prstGeom>
        </p:spPr>
      </p:pic>
    </p:spTree>
    <p:extLst>
      <p:ext uri="{BB962C8B-B14F-4D97-AF65-F5344CB8AC3E}">
        <p14:creationId xmlns:p14="http://schemas.microsoft.com/office/powerpoint/2010/main" val="4760105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1031924"/>
            <a:ext cx="9144000" cy="662784"/>
          </a:xfrm>
        </p:spPr>
        <p:txBody>
          <a:bodyPr>
            <a:normAutofit/>
          </a:bodyPr>
          <a:lstStyle/>
          <a:p>
            <a:r>
              <a:rPr lang="uk-UA" sz="3200" b="1" dirty="0">
                <a:latin typeface="Segoe Script" panose="030B0504020000000003" pitchFamily="66" charset="0"/>
              </a:rPr>
              <a:t>Робота бібліотеки</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98" y="376709"/>
            <a:ext cx="2106564" cy="2106564"/>
          </a:xfrm>
          <a:prstGeom prst="rect">
            <a:avLst/>
          </a:prstGeom>
        </p:spPr>
      </p:pic>
      <p:sp>
        <p:nvSpPr>
          <p:cNvPr id="3" name="TextBox 2">
            <a:extLst>
              <a:ext uri="{FF2B5EF4-FFF2-40B4-BE49-F238E27FC236}">
                <a16:creationId xmlns:a16="http://schemas.microsoft.com/office/drawing/2014/main" id="{5AD55165-8C9E-4559-9FF4-7C56BA78A8A7}"/>
              </a:ext>
            </a:extLst>
          </p:cNvPr>
          <p:cNvSpPr txBox="1"/>
          <p:nvPr/>
        </p:nvSpPr>
        <p:spPr>
          <a:xfrm>
            <a:off x="6885433" y="1645920"/>
            <a:ext cx="4049268" cy="5321358"/>
          </a:xfrm>
          <a:prstGeom prst="rect">
            <a:avLst/>
          </a:prstGeom>
          <a:noFill/>
        </p:spPr>
        <p:txBody>
          <a:bodyPr wrap="square" rtlCol="0">
            <a:spAutoFit/>
          </a:bodyPr>
          <a:lstStyle/>
          <a:p>
            <a:pPr indent="450215" algn="just">
              <a:lnSpc>
                <a:spcPct val="115000"/>
              </a:lnSpc>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Робота бібліотеки організовується згідно річного плану. Завідувачкою бібліотеки  проводяться онлайн-бесіди на різноманітну тематику, зокрема  про роль бібліотеки та культуру читання,  літературні читання, віртуальні подорожі, виставки до знаменних дат, бібліотечні </a:t>
            </a:r>
            <a:r>
              <a:rPr lang="uk-UA" sz="1600" dirty="0" err="1">
                <a:effectLst/>
                <a:latin typeface="Times New Roman" panose="02020603050405020304" pitchFamily="18" charset="0"/>
                <a:ea typeface="Calibri" panose="020F0502020204030204" pitchFamily="34" charset="0"/>
                <a:cs typeface="Times New Roman" panose="02020603050405020304" pitchFamily="18" charset="0"/>
              </a:rPr>
              <a:t>уроки</a:t>
            </a: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  тижні читання.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pPr>
            <a:r>
              <a:rPr lang="uk-UA"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Бібліотека ліцею є  учасником Всеукраїнських акцій, конкурсів, флешмобів, </a:t>
            </a:r>
            <a:r>
              <a:rPr lang="uk-UA"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челенджів</a:t>
            </a:r>
            <a:r>
              <a:rPr lang="uk-UA"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br>
              <a:rPr lang="uk-UA"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uk-UA" sz="1600" dirty="0">
                <a:latin typeface="Times New Roman" panose="02020603050405020304" pitchFamily="18" charset="0"/>
                <a:ea typeface="Calibri" panose="020F0502020204030204" pitchFamily="34" charset="0"/>
                <a:cs typeface="Times New Roman" panose="02020603050405020304" pitchFamily="18" charset="0"/>
              </a:rPr>
              <a:t>Бесід -6;</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pPr>
            <a:r>
              <a:rPr lang="uk-UA" sz="1600" dirty="0">
                <a:latin typeface="Times New Roman" panose="02020603050405020304" pitchFamily="18" charset="0"/>
                <a:ea typeface="Calibri" panose="020F0502020204030204" pitchFamily="34" charset="0"/>
                <a:cs typeface="Times New Roman" panose="02020603050405020304" pitchFamily="18" charset="0"/>
              </a:rPr>
              <a:t>Літературних читань- 3;</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pPr>
            <a:r>
              <a:rPr lang="uk-UA" sz="1600" dirty="0">
                <a:latin typeface="Times New Roman" panose="02020603050405020304" pitchFamily="18" charset="0"/>
                <a:ea typeface="Calibri" panose="020F0502020204030204" pitchFamily="34" charset="0"/>
                <a:cs typeface="Times New Roman" panose="02020603050405020304" pitchFamily="18" charset="0"/>
              </a:rPr>
              <a:t>Віртуальні подорожі, виставки -15;</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pPr>
            <a:r>
              <a:rPr lang="uk-UA" sz="1600" dirty="0">
                <a:latin typeface="Times New Roman" panose="02020603050405020304" pitchFamily="18" charset="0"/>
                <a:ea typeface="Calibri" panose="020F0502020204030204" pitchFamily="34" charset="0"/>
                <a:cs typeface="Times New Roman" panose="02020603050405020304" pitchFamily="18" charset="0"/>
              </a:rPr>
              <a:t>Тиждень читання -1;</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pPr>
            <a:r>
              <a:rPr lang="uk-UA" sz="1600" dirty="0">
                <a:latin typeface="Times New Roman" panose="02020603050405020304" pitchFamily="18" charset="0"/>
                <a:ea typeface="Calibri" panose="020F0502020204030204" pitchFamily="34" charset="0"/>
                <a:cs typeface="Times New Roman" panose="02020603050405020304" pitchFamily="18" charset="0"/>
              </a:rPr>
              <a:t>Акції, флешмоби, </a:t>
            </a:r>
            <a:r>
              <a:rPr lang="uk-UA" sz="1600" dirty="0" err="1">
                <a:latin typeface="Times New Roman" panose="02020603050405020304" pitchFamily="18" charset="0"/>
                <a:ea typeface="Calibri" panose="020F0502020204030204" pitchFamily="34" charset="0"/>
                <a:cs typeface="Times New Roman" panose="02020603050405020304" pitchFamily="18" charset="0"/>
              </a:rPr>
              <a:t>челенджі</a:t>
            </a:r>
            <a:r>
              <a:rPr lang="uk-UA" sz="1600" dirty="0">
                <a:latin typeface="Times New Roman" panose="02020603050405020304" pitchFamily="18" charset="0"/>
                <a:ea typeface="Calibri" panose="020F0502020204030204" pitchFamily="34" charset="0"/>
                <a:cs typeface="Times New Roman" panose="02020603050405020304" pitchFamily="18" charset="0"/>
              </a:rPr>
              <a:t> – 7.</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100" name="Picture 4">
            <a:extLst>
              <a:ext uri="{FF2B5EF4-FFF2-40B4-BE49-F238E27FC236}">
                <a16:creationId xmlns:a16="http://schemas.microsoft.com/office/drawing/2014/main" id="{3A4E03ED-6E31-49F6-B184-905BE525D8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2108782"/>
            <a:ext cx="2118519"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4322EF1-AC27-43D5-BEF0-9EDF555BBA3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6646"/>
          <a:stretch/>
        </p:blipFill>
        <p:spPr bwMode="auto">
          <a:xfrm>
            <a:off x="3299124" y="1965630"/>
            <a:ext cx="3297156" cy="20574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838CFF4-BDEB-40C0-8AE4-C9BDB9E268C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073" t="9084" b="11506"/>
          <a:stretch/>
        </p:blipFill>
        <p:spPr bwMode="auto">
          <a:xfrm>
            <a:off x="2809874" y="4166403"/>
            <a:ext cx="4029076" cy="17970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1130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71625" y="908591"/>
            <a:ext cx="9144000" cy="1042799"/>
          </a:xfrm>
        </p:spPr>
        <p:txBody>
          <a:bodyPr>
            <a:normAutofit/>
          </a:bodyPr>
          <a:lstStyle/>
          <a:p>
            <a:r>
              <a:rPr lang="uk-UA" sz="3200" b="1" dirty="0">
                <a:latin typeface="Segoe Script" panose="030B0504020000000003" pitchFamily="66" charset="0"/>
              </a:rPr>
              <a:t>Національне, військово - патріотичне виховання</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98" y="376709"/>
            <a:ext cx="2106564" cy="2106564"/>
          </a:xfrm>
          <a:prstGeom prst="rect">
            <a:avLst/>
          </a:prstGeom>
        </p:spPr>
      </p:pic>
      <p:sp>
        <p:nvSpPr>
          <p:cNvPr id="3" name="TextBox 2">
            <a:extLst>
              <a:ext uri="{FF2B5EF4-FFF2-40B4-BE49-F238E27FC236}">
                <a16:creationId xmlns:a16="http://schemas.microsoft.com/office/drawing/2014/main" id="{5AD55165-8C9E-4559-9FF4-7C56BA78A8A7}"/>
              </a:ext>
            </a:extLst>
          </p:cNvPr>
          <p:cNvSpPr txBox="1"/>
          <p:nvPr/>
        </p:nvSpPr>
        <p:spPr>
          <a:xfrm>
            <a:off x="1188720" y="1947673"/>
            <a:ext cx="10050780" cy="1224951"/>
          </a:xfrm>
          <a:prstGeom prst="rect">
            <a:avLst/>
          </a:prstGeom>
          <a:noFill/>
        </p:spPr>
        <p:txBody>
          <a:bodyPr wrap="square" rtlCol="0">
            <a:spAutoFit/>
          </a:bodyPr>
          <a:lstStyle/>
          <a:p>
            <a:pPr indent="450215" algn="just">
              <a:lnSpc>
                <a:spcPct val="115000"/>
              </a:lnSpc>
              <a:spcAft>
                <a:spcPts val="1000"/>
              </a:spcAft>
            </a:pPr>
            <a:r>
              <a:rPr lang="ru-RU" sz="1600" dirty="0">
                <a:solidFill>
                  <a:srgbClr val="000000"/>
                </a:solidFill>
                <a:effectLst/>
                <a:latin typeface="Times New Roman" panose="02020603050405020304" pitchFamily="18" charset="0"/>
                <a:ea typeface="Times New Roman" panose="02020603050405020304" pitchFamily="18" charset="0"/>
              </a:rPr>
              <a:t>У </a:t>
            </a:r>
            <a:r>
              <a:rPr lang="ru-RU" sz="1600" dirty="0" err="1">
                <a:solidFill>
                  <a:srgbClr val="000000"/>
                </a:solidFill>
                <a:effectLst/>
                <a:latin typeface="Times New Roman" panose="02020603050405020304" pitchFamily="18" charset="0"/>
                <a:ea typeface="Times New Roman" panose="02020603050405020304" pitchFamily="18" charset="0"/>
              </a:rPr>
              <a:t>сучасних</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умовах</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патріотичне</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виховання</a:t>
            </a:r>
            <a:r>
              <a:rPr lang="ru-RU" sz="1600" dirty="0">
                <a:solidFill>
                  <a:srgbClr val="000000"/>
                </a:solidFill>
                <a:effectLst/>
                <a:latin typeface="Times New Roman" panose="02020603050405020304" pitchFamily="18" charset="0"/>
                <a:ea typeface="Times New Roman" panose="02020603050405020304" pitchFamily="18" charset="0"/>
              </a:rPr>
              <a:t> молодого </a:t>
            </a:r>
            <a:r>
              <a:rPr lang="ru-RU" sz="1600" dirty="0" err="1">
                <a:solidFill>
                  <a:srgbClr val="000000"/>
                </a:solidFill>
                <a:effectLst/>
                <a:latin typeface="Times New Roman" panose="02020603050405020304" pitchFamily="18" charset="0"/>
                <a:ea typeface="Times New Roman" panose="02020603050405020304" pitchFamily="18" charset="0"/>
              </a:rPr>
              <a:t>покоління</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набуває</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особливої</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актуальності</a:t>
            </a:r>
            <a:r>
              <a:rPr lang="ru-RU" sz="1600" dirty="0">
                <a:solidFill>
                  <a:srgbClr val="000000"/>
                </a:solidFill>
                <a:effectLst/>
                <a:latin typeface="Times New Roman" panose="02020603050405020304" pitchFamily="18" charset="0"/>
                <a:ea typeface="Times New Roman" panose="02020603050405020304" pitchFamily="18" charset="0"/>
              </a:rPr>
              <a:t>, тому </a:t>
            </a:r>
            <a:r>
              <a:rPr lang="ru-RU" sz="1600" dirty="0" err="1">
                <a:solidFill>
                  <a:srgbClr val="000000"/>
                </a:solidFill>
                <a:effectLst/>
                <a:latin typeface="Times New Roman" panose="02020603050405020304" pitchFamily="18" charset="0"/>
                <a:ea typeface="Times New Roman" panose="02020603050405020304" pitchFamily="18" charset="0"/>
              </a:rPr>
              <a:t>патріоричне</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виховання</a:t>
            </a:r>
            <a:r>
              <a:rPr lang="ru-RU" sz="1600" dirty="0">
                <a:solidFill>
                  <a:srgbClr val="000000"/>
                </a:solidFill>
                <a:effectLst/>
                <a:latin typeface="Times New Roman" panose="02020603050405020304" pitchFamily="18" charset="0"/>
                <a:ea typeface="Times New Roman" panose="02020603050405020304" pitchFamily="18" charset="0"/>
              </a:rPr>
              <a:t> є </a:t>
            </a:r>
            <a:r>
              <a:rPr lang="ru-RU" sz="1600" dirty="0" err="1">
                <a:solidFill>
                  <a:srgbClr val="000000"/>
                </a:solidFill>
                <a:effectLst/>
                <a:latin typeface="Times New Roman" panose="02020603050405020304" pitchFamily="18" charset="0"/>
                <a:ea typeface="Times New Roman" panose="02020603050405020304" pitchFamily="18" charset="0"/>
              </a:rPr>
              <a:t>важливою</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складовою</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загального</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виховного</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err="1">
                <a:solidFill>
                  <a:srgbClr val="000000"/>
                </a:solidFill>
                <a:effectLst/>
                <a:latin typeface="Times New Roman" panose="02020603050405020304" pitchFamily="18" charset="0"/>
                <a:ea typeface="Times New Roman" panose="02020603050405020304" pitchFamily="18" charset="0"/>
              </a:rPr>
              <a:t>процесу</a:t>
            </a:r>
            <a:r>
              <a:rPr lang="ru-RU" sz="1600" dirty="0">
                <a:solidFill>
                  <a:srgbClr val="000000"/>
                </a:solidFill>
                <a:effectLst/>
                <a:latin typeface="Times New Roman" panose="02020603050405020304" pitchFamily="18" charset="0"/>
                <a:ea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Виховна</a:t>
            </a:r>
            <a:r>
              <a:rPr lang="ru-RU" sz="1600" dirty="0">
                <a:effectLst/>
                <a:latin typeface="Times New Roman" panose="02020603050405020304" pitchFamily="18" charset="0"/>
                <a:ea typeface="Times New Roman" panose="02020603050405020304" pitchFamily="18" charset="0"/>
              </a:rPr>
              <a:t> робота </a:t>
            </a:r>
            <a:r>
              <a:rPr lang="ru-RU" sz="1600" dirty="0" err="1">
                <a:effectLst/>
                <a:latin typeface="Times New Roman" panose="02020603050405020304" pitchFamily="18" charset="0"/>
                <a:ea typeface="Times New Roman" panose="02020603050405020304" pitchFamily="18" charset="0"/>
              </a:rPr>
              <a:t>під</a:t>
            </a:r>
            <a:r>
              <a:rPr lang="ru-RU" sz="1600" dirty="0">
                <a:effectLst/>
                <a:latin typeface="Times New Roman" panose="02020603050405020304" pitchFamily="18" charset="0"/>
                <a:ea typeface="Times New Roman" panose="02020603050405020304" pitchFamily="18" charset="0"/>
              </a:rPr>
              <a:t> час </a:t>
            </a:r>
            <a:r>
              <a:rPr lang="ru-RU" sz="1600" dirty="0" err="1">
                <a:effectLst/>
                <a:latin typeface="Times New Roman" panose="02020603050405020304" pitchFamily="18" charset="0"/>
                <a:ea typeface="Times New Roman" panose="02020603050405020304" pitchFamily="18" charset="0"/>
              </a:rPr>
              <a:t>військового</a:t>
            </a:r>
            <a:r>
              <a:rPr lang="ru-RU" sz="1600" dirty="0">
                <a:effectLst/>
                <a:latin typeface="Times New Roman" panose="02020603050405020304" pitchFamily="18" charset="0"/>
                <a:ea typeface="Times New Roman" panose="02020603050405020304" pitchFamily="18" charset="0"/>
              </a:rPr>
              <a:t> стану проходила у </a:t>
            </a:r>
            <a:r>
              <a:rPr lang="ru-RU" sz="1600" dirty="0" err="1">
                <a:effectLst/>
                <a:latin typeface="Times New Roman" panose="02020603050405020304" pitchFamily="18" charset="0"/>
                <a:ea typeface="Times New Roman" panose="02020603050405020304" pitchFamily="18" charset="0"/>
              </a:rPr>
              <a:t>формі</a:t>
            </a:r>
            <a:r>
              <a:rPr lang="ru-RU" sz="1600" dirty="0">
                <a:effectLst/>
                <a:latin typeface="Times New Roman" panose="02020603050405020304" pitchFamily="18" charset="0"/>
                <a:ea typeface="Times New Roman" panose="02020603050405020304" pitchFamily="18" charset="0"/>
              </a:rPr>
              <a:t> годин </a:t>
            </a:r>
            <a:r>
              <a:rPr lang="ru-RU" sz="1600" dirty="0" err="1">
                <a:effectLst/>
                <a:latin typeface="Times New Roman" panose="02020603050405020304" pitchFamily="18" charset="0"/>
                <a:ea typeface="Times New Roman" panose="02020603050405020304" pitchFamily="18" charset="0"/>
              </a:rPr>
              <a:t>спілкування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зустрічей</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з</a:t>
            </a:r>
            <a:r>
              <a:rPr lang="ru-RU" sz="1600" dirty="0">
                <a:latin typeface="Times New Roman" panose="02020603050405020304" pitchFamily="18" charset="0"/>
                <a:ea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rPr>
              <a:t>цікавими</a:t>
            </a:r>
            <a:r>
              <a:rPr lang="ru-RU" sz="1600" dirty="0">
                <a:latin typeface="Times New Roman" panose="02020603050405020304" pitchFamily="18" charset="0"/>
                <a:ea typeface="Times New Roman" panose="02020603050405020304" pitchFamily="18" charset="0"/>
              </a:rPr>
              <a:t> людьми, </a:t>
            </a:r>
            <a:r>
              <a:rPr lang="ru-RU" sz="1600" dirty="0" err="1">
                <a:effectLst/>
                <a:latin typeface="Times New Roman" panose="02020603050405020304" pitchFamily="18" charset="0"/>
                <a:ea typeface="Times New Roman" panose="02020603050405020304" pitchFamily="18" charset="0"/>
              </a:rPr>
              <a:t>обговорення</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постерів</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інтернет-конкурсів</a:t>
            </a:r>
            <a:r>
              <a:rPr lang="ru-RU" sz="1600" dirty="0">
                <a:effectLst/>
                <a:latin typeface="Times New Roman" panose="02020603050405020304" pitchFamily="18" charset="0"/>
                <a:ea typeface="Times New Roman" panose="02020603050405020304" pitchFamily="18" charset="0"/>
              </a:rPr>
              <a:t>, перегляду </a:t>
            </a:r>
            <a:r>
              <a:rPr lang="ru-RU" sz="1600" dirty="0" err="1">
                <a:effectLst/>
                <a:latin typeface="Times New Roman" panose="02020603050405020304" pitchFamily="18" charset="0"/>
                <a:ea typeface="Times New Roman" panose="02020603050405020304" pitchFamily="18" charset="0"/>
              </a:rPr>
              <a:t>суспільних</a:t>
            </a:r>
            <a:r>
              <a:rPr lang="ru-RU" sz="1600" dirty="0">
                <a:effectLst/>
                <a:latin typeface="Times New Roman" panose="02020603050405020304" pitchFamily="18" charset="0"/>
                <a:ea typeface="Times New Roman" panose="02020603050405020304" pitchFamily="18" charset="0"/>
              </a:rPr>
              <a:t> </a:t>
            </a:r>
            <a:r>
              <a:rPr lang="ru-RU" sz="1600" dirty="0" err="1">
                <a:effectLst/>
                <a:latin typeface="Times New Roman" panose="02020603050405020304" pitchFamily="18" charset="0"/>
                <a:ea typeface="Times New Roman" panose="02020603050405020304" pitchFamily="18" charset="0"/>
              </a:rPr>
              <a:t>проєктів</a:t>
            </a:r>
            <a:endParaRPr lang="en-GB" sz="1600" dirty="0"/>
          </a:p>
        </p:txBody>
      </p:sp>
      <p:pic>
        <p:nvPicPr>
          <p:cNvPr id="5126" name="Picture 6" descr="Нет описания фото.">
            <a:extLst>
              <a:ext uri="{FF2B5EF4-FFF2-40B4-BE49-F238E27FC236}">
                <a16:creationId xmlns:a16="http://schemas.microsoft.com/office/drawing/2014/main" id="{74EE4AFB-397F-44F1-94A5-4C4846325D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61" b="2084"/>
          <a:stretch/>
        </p:blipFill>
        <p:spPr bwMode="auto">
          <a:xfrm>
            <a:off x="8885799" y="3097251"/>
            <a:ext cx="2258451" cy="29967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8" name="Picture 8" descr="Нет описания фото.">
            <a:extLst>
              <a:ext uri="{FF2B5EF4-FFF2-40B4-BE49-F238E27FC236}">
                <a16:creationId xmlns:a16="http://schemas.microsoft.com/office/drawing/2014/main" id="{4D63E2C4-E520-47E9-893B-BE57D14300A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337" t="10904" r="1417" b="20106"/>
          <a:stretch/>
        </p:blipFill>
        <p:spPr bwMode="auto">
          <a:xfrm>
            <a:off x="4579891" y="3223281"/>
            <a:ext cx="4199963" cy="2149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7" cstate="print"/>
          <a:srcRect/>
          <a:stretch>
            <a:fillRect/>
          </a:stretch>
        </p:blipFill>
        <p:spPr bwMode="auto">
          <a:xfrm>
            <a:off x="1078992" y="3300984"/>
            <a:ext cx="2029968" cy="27066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9" name="Picture 3"/>
          <p:cNvPicPr>
            <a:picLocks noChangeAspect="1" noChangeArrowheads="1"/>
          </p:cNvPicPr>
          <p:nvPr/>
        </p:nvPicPr>
        <p:blipFill>
          <a:blip r:embed="rId8" cstate="print"/>
          <a:srcRect/>
          <a:stretch>
            <a:fillRect/>
          </a:stretch>
        </p:blipFill>
        <p:spPr bwMode="auto">
          <a:xfrm>
            <a:off x="3319272" y="4133088"/>
            <a:ext cx="1418082" cy="18907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40618858"/>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71625" y="908591"/>
            <a:ext cx="9144000" cy="1042799"/>
          </a:xfrm>
        </p:spPr>
        <p:txBody>
          <a:bodyPr>
            <a:normAutofit/>
          </a:bodyPr>
          <a:lstStyle/>
          <a:p>
            <a:r>
              <a:rPr lang="ru-RU" sz="3200" b="1" dirty="0" err="1">
                <a:latin typeface="Segoe Script" panose="030B0504020000000003" pitchFamily="66" charset="0"/>
              </a:rPr>
              <a:t>Вшанування</a:t>
            </a:r>
            <a:r>
              <a:rPr lang="ru-RU" sz="3200" b="1" dirty="0">
                <a:latin typeface="Segoe Script" panose="030B0504020000000003" pitchFamily="66" charset="0"/>
              </a:rPr>
              <a:t> </a:t>
            </a:r>
            <a:r>
              <a:rPr lang="ru-RU" sz="3200" b="1" dirty="0" err="1">
                <a:latin typeface="Segoe Script" panose="030B0504020000000003" pitchFamily="66" charset="0"/>
              </a:rPr>
              <a:t>воїнів</a:t>
            </a:r>
            <a:r>
              <a:rPr lang="ru-RU" sz="3200" b="1" dirty="0">
                <a:latin typeface="Segoe Script" panose="030B0504020000000003" pitchFamily="66" charset="0"/>
              </a:rPr>
              <a:t> ЗСУ та </a:t>
            </a:r>
            <a:r>
              <a:rPr lang="ru-RU" sz="3200" b="1" dirty="0" err="1">
                <a:latin typeface="Segoe Script" panose="030B0504020000000003" pitchFamily="66" charset="0"/>
              </a:rPr>
              <a:t>волонтерська</a:t>
            </a:r>
            <a:r>
              <a:rPr lang="ru-RU" sz="3200" b="1" dirty="0">
                <a:latin typeface="Segoe Script" panose="030B0504020000000003" pitchFamily="66" charset="0"/>
              </a:rPr>
              <a:t> </a:t>
            </a:r>
            <a:r>
              <a:rPr lang="ru-RU" sz="3200" b="1" dirty="0" err="1">
                <a:latin typeface="Segoe Script" panose="030B0504020000000003" pitchFamily="66" charset="0"/>
              </a:rPr>
              <a:t>діяльність</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98" y="376709"/>
            <a:ext cx="2106564" cy="2106564"/>
          </a:xfrm>
          <a:prstGeom prst="rect">
            <a:avLst/>
          </a:prstGeom>
        </p:spPr>
      </p:pic>
      <p:sp>
        <p:nvSpPr>
          <p:cNvPr id="3" name="TextBox 2">
            <a:extLst>
              <a:ext uri="{FF2B5EF4-FFF2-40B4-BE49-F238E27FC236}">
                <a16:creationId xmlns:a16="http://schemas.microsoft.com/office/drawing/2014/main" id="{5AD55165-8C9E-4559-9FF4-7C56BA78A8A7}"/>
              </a:ext>
            </a:extLst>
          </p:cNvPr>
          <p:cNvSpPr txBox="1"/>
          <p:nvPr/>
        </p:nvSpPr>
        <p:spPr>
          <a:xfrm>
            <a:off x="1047750" y="2074723"/>
            <a:ext cx="10191750" cy="1027782"/>
          </a:xfrm>
          <a:prstGeom prst="rect">
            <a:avLst/>
          </a:prstGeom>
          <a:noFill/>
        </p:spPr>
        <p:txBody>
          <a:bodyPr wrap="square" rtlCol="0">
            <a:spAutoFit/>
          </a:bodyPr>
          <a:lstStyle/>
          <a:p>
            <a:pPr indent="449580" algn="just">
              <a:lnSpc>
                <a:spcPct val="115000"/>
              </a:lnSpc>
              <a:spcAft>
                <a:spcPts val="1000"/>
              </a:spcAf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У ліцеї функціонують кімната Бойової Слави, де зібрано матеріал про події Другої Світової війни, Куточок Слави, в якому можна ознайомитися з матеріалами про сучасну війну, про випускників ліцею, які боронять нашу землю, які віддали своє життя за незалежність України.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Возможно, это изображение 6 человек и текст">
            <a:extLst>
              <a:ext uri="{FF2B5EF4-FFF2-40B4-BE49-F238E27FC236}">
                <a16:creationId xmlns:a16="http://schemas.microsoft.com/office/drawing/2014/main" id="{67B37770-3860-4505-84EF-DFF689CCD5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799" y="3152882"/>
            <a:ext cx="3863891" cy="28979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6" cstate="print"/>
          <a:srcRect/>
          <a:stretch>
            <a:fillRect/>
          </a:stretch>
        </p:blipFill>
        <p:spPr bwMode="auto">
          <a:xfrm>
            <a:off x="1310640" y="3236976"/>
            <a:ext cx="3785616" cy="28392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95364931"/>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80416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932689" y="685801"/>
            <a:ext cx="9756648" cy="950975"/>
          </a:xfrm>
        </p:spPr>
        <p:txBody>
          <a:bodyPr>
            <a:normAutofit fontScale="90000"/>
          </a:bodyPr>
          <a:lstStyle/>
          <a:p>
            <a:r>
              <a:rPr lang="ru-RU" sz="3200" b="1" dirty="0" err="1">
                <a:latin typeface="Segoe Script" panose="030B0504020000000003" pitchFamily="66" charset="0"/>
              </a:rPr>
              <a:t>Вшанування</a:t>
            </a:r>
            <a:r>
              <a:rPr lang="ru-RU" sz="3200" b="1" dirty="0">
                <a:latin typeface="Segoe Script" panose="030B0504020000000003" pitchFamily="66" charset="0"/>
              </a:rPr>
              <a:t> </a:t>
            </a:r>
            <a:r>
              <a:rPr lang="ru-RU" sz="3200" b="1" dirty="0" err="1">
                <a:latin typeface="Segoe Script" panose="030B0504020000000003" pitchFamily="66" charset="0"/>
              </a:rPr>
              <a:t>воїнів</a:t>
            </a:r>
            <a:r>
              <a:rPr lang="ru-RU" sz="3200" b="1" dirty="0">
                <a:latin typeface="Segoe Script" panose="030B0504020000000003" pitchFamily="66" charset="0"/>
              </a:rPr>
              <a:t> ЗСУ та </a:t>
            </a:r>
            <a:r>
              <a:rPr lang="ru-RU" sz="3200" b="1" dirty="0" err="1">
                <a:latin typeface="Segoe Script" panose="030B0504020000000003" pitchFamily="66" charset="0"/>
              </a:rPr>
              <a:t>волонтерська</a:t>
            </a:r>
            <a:r>
              <a:rPr lang="ru-RU" sz="3200" b="1" dirty="0">
                <a:latin typeface="Segoe Script" panose="030B0504020000000003" pitchFamily="66" charset="0"/>
              </a:rPr>
              <a:t> </a:t>
            </a:r>
            <a:r>
              <a:rPr lang="ru-RU" sz="3200" b="1" dirty="0" err="1">
                <a:latin typeface="Segoe Script" panose="030B0504020000000003" pitchFamily="66" charset="0"/>
              </a:rPr>
              <a:t>діяльність</a:t>
            </a:r>
            <a:endParaRPr lang="en-GB" sz="3200" b="1" dirty="0">
              <a:latin typeface="Segoe Script" panose="030B0504020000000003" pitchFamily="66" charset="0"/>
            </a:endParaRPr>
          </a:p>
        </p:txBody>
      </p:sp>
      <p:pic>
        <p:nvPicPr>
          <p:cNvPr id="7174" name="Picture 6" descr="Нет описания фото.">
            <a:extLst>
              <a:ext uri="{FF2B5EF4-FFF2-40B4-BE49-F238E27FC236}">
                <a16:creationId xmlns:a16="http://schemas.microsoft.com/office/drawing/2014/main" id="{88BDD919-7968-45FD-A4FA-2F5006D5CC6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05"/>
          <a:stretch/>
        </p:blipFill>
        <p:spPr bwMode="auto">
          <a:xfrm>
            <a:off x="3813048" y="1588102"/>
            <a:ext cx="3340645" cy="208442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Нет описания фото.">
            <a:extLst>
              <a:ext uri="{FF2B5EF4-FFF2-40B4-BE49-F238E27FC236}">
                <a16:creationId xmlns:a16="http://schemas.microsoft.com/office/drawing/2014/main" id="{48CB23FD-5B18-4BEA-9E98-6A6C5491D57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122"/>
          <a:stretch/>
        </p:blipFill>
        <p:spPr bwMode="auto">
          <a:xfrm>
            <a:off x="3827287" y="3721134"/>
            <a:ext cx="3405617" cy="221905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CEE55B20-FA3C-412F-85DC-A7D05DE473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8846" y="1229014"/>
            <a:ext cx="3268653" cy="2311065"/>
          </a:xfrm>
          <a:prstGeom prst="rect">
            <a:avLst/>
          </a:prstGeom>
        </p:spPr>
      </p:pic>
      <p:pic>
        <p:nvPicPr>
          <p:cNvPr id="5122" name="Picture 2"/>
          <p:cNvPicPr>
            <a:picLocks noChangeAspect="1" noChangeArrowheads="1"/>
          </p:cNvPicPr>
          <p:nvPr/>
        </p:nvPicPr>
        <p:blipFill>
          <a:blip r:embed="rId7" cstate="print"/>
          <a:srcRect/>
          <a:stretch>
            <a:fillRect/>
          </a:stretch>
        </p:blipFill>
        <p:spPr bwMode="auto">
          <a:xfrm>
            <a:off x="1202436" y="1243584"/>
            <a:ext cx="2037588" cy="2716784"/>
          </a:xfrm>
          <a:prstGeom prst="rect">
            <a:avLst/>
          </a:prstGeom>
          <a:noFill/>
          <a:ln w="9525">
            <a:noFill/>
            <a:miter lim="800000"/>
            <a:headEnd/>
            <a:tailEnd/>
          </a:ln>
        </p:spPr>
      </p:pic>
      <p:pic>
        <p:nvPicPr>
          <p:cNvPr id="11" name="Рисунок 10"/>
          <p:cNvPicPr/>
          <p:nvPr/>
        </p:nvPicPr>
        <p:blipFill>
          <a:blip r:embed="rId8" cstate="print"/>
          <a:srcRect/>
          <a:stretch>
            <a:fillRect/>
          </a:stretch>
        </p:blipFill>
        <p:spPr bwMode="auto">
          <a:xfrm rot="5400000">
            <a:off x="8577326" y="3180334"/>
            <a:ext cx="2031492" cy="3312160"/>
          </a:xfrm>
          <a:prstGeom prst="rect">
            <a:avLst/>
          </a:prstGeom>
          <a:noFill/>
          <a:ln w="9525">
            <a:noFill/>
            <a:miter lim="800000"/>
            <a:headEnd/>
            <a:tailEnd/>
          </a:ln>
        </p:spPr>
      </p:pic>
      <p:pic>
        <p:nvPicPr>
          <p:cNvPr id="5125" name="Picture 5"/>
          <p:cNvPicPr>
            <a:picLocks noChangeAspect="1" noChangeArrowheads="1"/>
          </p:cNvPicPr>
          <p:nvPr/>
        </p:nvPicPr>
        <p:blipFill>
          <a:blip r:embed="rId9" cstate="print"/>
          <a:srcRect/>
          <a:stretch>
            <a:fillRect/>
          </a:stretch>
        </p:blipFill>
        <p:spPr bwMode="auto">
          <a:xfrm>
            <a:off x="1034034" y="3587496"/>
            <a:ext cx="1791462" cy="2388616"/>
          </a:xfrm>
          <a:prstGeom prst="rect">
            <a:avLst/>
          </a:prstGeom>
          <a:noFill/>
          <a:ln w="9525">
            <a:noFill/>
            <a:miter lim="800000"/>
            <a:headEnd/>
            <a:tailEnd/>
          </a:ln>
        </p:spPr>
      </p:pic>
    </p:spTree>
    <p:extLst>
      <p:ext uri="{BB962C8B-B14F-4D97-AF65-F5344CB8AC3E}">
        <p14:creationId xmlns:p14="http://schemas.microsoft.com/office/powerpoint/2010/main" val="1433002855"/>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170432" y="716101"/>
            <a:ext cx="9930383" cy="975539"/>
          </a:xfrm>
        </p:spPr>
        <p:txBody>
          <a:bodyPr>
            <a:normAutofit/>
          </a:bodyPr>
          <a:lstStyle/>
          <a:p>
            <a:r>
              <a:rPr lang="ru-RU" sz="3200" b="1" dirty="0" err="1">
                <a:latin typeface="Segoe Script" panose="030B0504020000000003" pitchFamily="66" charset="0"/>
              </a:rPr>
              <a:t>Соціально-економічний</a:t>
            </a:r>
            <a:r>
              <a:rPr lang="ru-RU" sz="3200" b="1" dirty="0">
                <a:latin typeface="Segoe Script" panose="030B0504020000000003" pitchFamily="66" charset="0"/>
              </a:rPr>
              <a:t> </a:t>
            </a:r>
            <a:r>
              <a:rPr lang="ru-RU" sz="3200" b="1" dirty="0" err="1">
                <a:latin typeface="Segoe Script" panose="030B0504020000000003" pitchFamily="66" charset="0"/>
              </a:rPr>
              <a:t>розвиток</a:t>
            </a:r>
            <a:r>
              <a:rPr lang="ru-RU" sz="3200" b="1" dirty="0">
                <a:latin typeface="Segoe Script" panose="030B0504020000000003" pitchFamily="66" charset="0"/>
              </a:rPr>
              <a:t> </a:t>
            </a:r>
            <a:br>
              <a:rPr lang="ru-RU" sz="3200" b="1" dirty="0">
                <a:latin typeface="Segoe Script" panose="030B0504020000000003" pitchFamily="66" charset="0"/>
              </a:rPr>
            </a:br>
            <a:r>
              <a:rPr lang="ru-RU" sz="3200" b="1" dirty="0">
                <a:latin typeface="Segoe Script" panose="030B0504020000000003" pitchFamily="66" charset="0"/>
              </a:rPr>
              <a:t>та </a:t>
            </a:r>
            <a:r>
              <a:rPr lang="ru-RU" sz="3200" b="1" dirty="0" err="1">
                <a:latin typeface="Segoe Script" panose="030B0504020000000003" pitchFamily="66" charset="0"/>
              </a:rPr>
              <a:t>матеріально-технічне</a:t>
            </a:r>
            <a:r>
              <a:rPr lang="ru-RU" sz="3200" b="1" dirty="0">
                <a:latin typeface="Segoe Script" panose="030B0504020000000003" pitchFamily="66" charset="0"/>
              </a:rPr>
              <a:t> </a:t>
            </a:r>
            <a:r>
              <a:rPr lang="ru-RU" sz="3200" b="1" dirty="0" err="1">
                <a:latin typeface="Segoe Script" panose="030B0504020000000003" pitchFamily="66" charset="0"/>
              </a:rPr>
              <a:t>забезпечення</a:t>
            </a:r>
            <a:endParaRPr lang="ru-RU" sz="3200" b="1" dirty="0">
              <a:latin typeface="Segoe Script" panose="030B0504020000000003" pitchFamily="66" charset="0"/>
            </a:endParaRPr>
          </a:p>
        </p:txBody>
      </p:sp>
      <p:sp>
        <p:nvSpPr>
          <p:cNvPr id="8" name="TextBox 7">
            <a:extLst>
              <a:ext uri="{FF2B5EF4-FFF2-40B4-BE49-F238E27FC236}">
                <a16:creationId xmlns:a16="http://schemas.microsoft.com/office/drawing/2014/main" id="{5AD55165-8C9E-4559-9FF4-7C56BA78A8A7}"/>
              </a:ext>
            </a:extLst>
          </p:cNvPr>
          <p:cNvSpPr txBox="1"/>
          <p:nvPr/>
        </p:nvSpPr>
        <p:spPr>
          <a:xfrm>
            <a:off x="1508760" y="1911096"/>
            <a:ext cx="9425941" cy="816121"/>
          </a:xfrm>
          <a:prstGeom prst="rect">
            <a:avLst/>
          </a:prstGeom>
          <a:noFill/>
        </p:spPr>
        <p:txBody>
          <a:bodyPr wrap="square" rtlCol="0">
            <a:spAutoFit/>
          </a:bodyPr>
          <a:lstStyle/>
          <a:p>
            <a:pPr indent="450215" algn="just">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11267" name="Rectangle 3"/>
          <p:cNvSpPr>
            <a:spLocks noChangeArrowheads="1"/>
          </p:cNvSpPr>
          <p:nvPr/>
        </p:nvSpPr>
        <p:spPr bwMode="auto">
          <a:xfrm>
            <a:off x="1197864" y="1807827"/>
            <a:ext cx="4910328"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Кошторис ліцею на 2024 рік становить 12 124 916,00 грн., з них: кошти освітньої субвенції (заробітна плата)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5</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983 441,00 грн., а саме: оплата праці педагогів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4</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904 460,00 грн.; нарахування на заробітну плату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1</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078 981,00 грн. Кошти місцевого бюджету (заробітна плата)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6</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141 475,00 грн.; оплата праці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3</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163 945,00 грн.; нарахування на заробітну </a:t>
            </a:r>
            <a:r>
              <a:rPr kumimoji="0" lang="uk-UA"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плату-</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653 256,00 грн.; оплата комунальних послуг та енергоносіїв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1</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823 276 грн.; оплата послуг (крім комунальних)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232 858,00 грн.</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Придбано: матеріалів для поточного ремонту навчальних приміщень, коридорів, ігрових майданчиків,  стадіону, огорожі (35</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139,00 грн.).</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Придбано: комплект навчального обладнання в клас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Захист України</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(259</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000,00грн.), </a:t>
            </a:r>
            <a:r>
              <a:rPr kumimoji="0" lang="uk-UA"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мотокоса</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та запчастини до неї (17 470,37грн.),бензин А-92 для </a:t>
            </a:r>
            <a:r>
              <a:rPr kumimoji="0" lang="uk-UA" sz="1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мотокоси</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(10</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000,00грн.), лічильник холодної води(3</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430,20грн.), учнівські меблі (42 120,00грн.), офісні меблі (64 175,00 грн.).</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Отримано основних засобів від благодійних надходжень на суму  977 857,32 грн., а саме:</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Ноутбуків для педагогів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10;</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Ноутбуків для здобувачів освіти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71;</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Планшетних комп</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ютерів </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10.</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Загалом у 2023-2024н.р. на соціально-економічний розвиток та матеріально-технічне забезпечення ліцею виділено й освоєно 2</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229</a:t>
            </a:r>
            <a:r>
              <a:rPr kumimoji="0" lang="uk-UA" sz="1200"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uk-UA" sz="1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248,86 грн. із бюджету Донецької територіальної громади.</a:t>
            </a:r>
            <a:endParaRPr kumimoji="0" lang="uk-UA" sz="1800" b="0" i="0" u="none" strike="noStrike" cap="none" normalizeH="0" baseline="0" dirty="0">
              <a:ln>
                <a:noFill/>
              </a:ln>
              <a:solidFill>
                <a:schemeClr val="tx1"/>
              </a:solidFill>
              <a:effectLst/>
              <a:latin typeface="Arial" pitchFamily="34" charset="0"/>
              <a:cs typeface="Arial" pitchFamily="34" charset="0"/>
            </a:endParaRPr>
          </a:p>
        </p:txBody>
      </p:sp>
      <p:pic>
        <p:nvPicPr>
          <p:cNvPr id="11268" name="Picture 4"/>
          <p:cNvPicPr>
            <a:picLocks noChangeAspect="1" noChangeArrowheads="1"/>
          </p:cNvPicPr>
          <p:nvPr/>
        </p:nvPicPr>
        <p:blipFill>
          <a:blip r:embed="rId4" cstate="print"/>
          <a:srcRect/>
          <a:stretch>
            <a:fillRect/>
          </a:stretch>
        </p:blipFill>
        <p:spPr bwMode="auto">
          <a:xfrm>
            <a:off x="6533388" y="1810512"/>
            <a:ext cx="1872996" cy="2497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69" name="Picture 5"/>
          <p:cNvPicPr>
            <a:picLocks noChangeAspect="1" noChangeArrowheads="1"/>
          </p:cNvPicPr>
          <p:nvPr/>
        </p:nvPicPr>
        <p:blipFill>
          <a:blip r:embed="rId5" cstate="print"/>
          <a:srcRect/>
          <a:stretch>
            <a:fillRect/>
          </a:stretch>
        </p:blipFill>
        <p:spPr bwMode="auto">
          <a:xfrm>
            <a:off x="8711184" y="1691640"/>
            <a:ext cx="1999488" cy="26659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70" name="Picture 6"/>
          <p:cNvPicPr>
            <a:picLocks noChangeAspect="1" noChangeArrowheads="1"/>
          </p:cNvPicPr>
          <p:nvPr/>
        </p:nvPicPr>
        <p:blipFill>
          <a:blip r:embed="rId6" cstate="print"/>
          <a:srcRect/>
          <a:stretch>
            <a:fillRect/>
          </a:stretch>
        </p:blipFill>
        <p:spPr bwMode="auto">
          <a:xfrm>
            <a:off x="7616952" y="3625088"/>
            <a:ext cx="1756410" cy="23418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52489022"/>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2438399" y="882856"/>
            <a:ext cx="7315197" cy="667506"/>
          </a:xfrm>
        </p:spPr>
        <p:txBody>
          <a:bodyPr>
            <a:normAutofit fontScale="90000"/>
          </a:bodyPr>
          <a:lstStyle/>
          <a:p>
            <a:r>
              <a:rPr lang="ru-RU" sz="3200" b="1" dirty="0" err="1">
                <a:latin typeface="Segoe Script" panose="030B0504020000000003" pitchFamily="66" charset="0"/>
              </a:rPr>
              <a:t>Інформаційна</a:t>
            </a:r>
            <a:r>
              <a:rPr lang="ru-RU" sz="3200" b="1" dirty="0">
                <a:latin typeface="Segoe Script" panose="030B0504020000000003" pitchFamily="66" charset="0"/>
              </a:rPr>
              <a:t> </a:t>
            </a:r>
            <a:r>
              <a:rPr lang="ru-RU" sz="3200" b="1" dirty="0" err="1">
                <a:latin typeface="Segoe Script" panose="030B0504020000000003" pitchFamily="66" charset="0"/>
              </a:rPr>
              <a:t>діяльність</a:t>
            </a:r>
            <a:r>
              <a:rPr lang="ru-RU" sz="3200" b="1" dirty="0">
                <a:latin typeface="Segoe Script" panose="030B0504020000000003" pitchFamily="66" charset="0"/>
              </a:rPr>
              <a:t> </a:t>
            </a:r>
            <a:r>
              <a:rPr lang="ru-RU" sz="3200" b="1" dirty="0" err="1">
                <a:latin typeface="Segoe Script" panose="030B0504020000000003" pitchFamily="66" charset="0"/>
              </a:rPr>
              <a:t>ліцею</a:t>
            </a:r>
            <a:endParaRPr lang="ru-RU"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218" y="301831"/>
            <a:ext cx="2106564" cy="2106564"/>
          </a:xfrm>
          <a:prstGeom prst="rect">
            <a:avLst/>
          </a:prstGeom>
        </p:spPr>
      </p:pic>
      <p:sp>
        <p:nvSpPr>
          <p:cNvPr id="3" name="TextBox 2">
            <a:extLst>
              <a:ext uri="{FF2B5EF4-FFF2-40B4-BE49-F238E27FC236}">
                <a16:creationId xmlns:a16="http://schemas.microsoft.com/office/drawing/2014/main" id="{F17EB32D-7D24-4294-BFDB-7CBE8B83D1D4}"/>
              </a:ext>
            </a:extLst>
          </p:cNvPr>
          <p:cNvSpPr txBox="1"/>
          <p:nvPr/>
        </p:nvSpPr>
        <p:spPr>
          <a:xfrm>
            <a:off x="1047747" y="2143881"/>
            <a:ext cx="10201277" cy="1156022"/>
          </a:xfrm>
          <a:prstGeom prst="rect">
            <a:avLst/>
          </a:prstGeom>
          <a:noFill/>
        </p:spPr>
        <p:txBody>
          <a:bodyPr wrap="square" rtlCol="0">
            <a:spAutoFit/>
          </a:bodyPr>
          <a:lstStyle/>
          <a:p>
            <a:pPr indent="-635" algn="just">
              <a:lnSpc>
                <a:spcPct val="115000"/>
              </a:lnSpc>
              <a:spcAft>
                <a:spcPts val="10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У закладі освіти створено інформаційний простір для забезпечення відкритості його діяльності:</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Times New Roman" panose="02020603050405020304" pitchFamily="18" charset="0"/>
              <a:buChar char="-"/>
            </a:pPr>
            <a:r>
              <a:rPr lang="uk-UA" dirty="0">
                <a:latin typeface="Times New Roman" panose="02020603050405020304" pitchFamily="18" charset="0"/>
                <a:ea typeface="Calibri" panose="020F0502020204030204" pitchFamily="34" charset="0"/>
                <a:cs typeface="Times New Roman" panose="02020603050405020304" pitchFamily="18" charset="0"/>
              </a:rPr>
              <a:t>С</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айт ліцею - </a:t>
            </a:r>
            <a:r>
              <a:rPr lang="en-GB" sz="1800" dirty="0">
                <a:effectLst/>
                <a:latin typeface="Times New Roman" panose="02020603050405020304" pitchFamily="18" charset="0"/>
                <a:ea typeface="Calibri" panose="020F0502020204030204" pitchFamily="34" charset="0"/>
                <a:cs typeface="Times New Roman" panose="02020603050405020304" pitchFamily="18" charset="0"/>
                <a:hlinkClick r:id="rId5"/>
              </a:rPr>
              <a:t>https://asch2.donets-osvita.gov.ua</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Times New Roman" panose="02020603050405020304" pitchFamily="18"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Facebook </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ліцею - </a:t>
            </a:r>
            <a:r>
              <a:rPr lang="en-GB" sz="1800" dirty="0">
                <a:effectLst/>
                <a:latin typeface="Times New Roman" panose="02020603050405020304" pitchFamily="18" charset="0"/>
                <a:ea typeface="Calibri" panose="020F0502020204030204" pitchFamily="34" charset="0"/>
                <a:cs typeface="Times New Roman" panose="02020603050405020304" pitchFamily="18" charset="0"/>
                <a:hlinkClick r:id="rId6"/>
              </a:rPr>
              <a:t>https://www.facebook.com/profile.php?id=100074857907433</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6365F2D5-11C4-4075-B26E-6B8D5F8501E8}"/>
              </a:ext>
            </a:extLst>
          </p:cNvPr>
          <p:cNvPicPr>
            <a:picLocks noChangeAspect="1"/>
          </p:cNvPicPr>
          <p:nvPr/>
        </p:nvPicPr>
        <p:blipFill>
          <a:blip r:embed="rId7" cstate="print"/>
          <a:stretch>
            <a:fillRect/>
          </a:stretch>
        </p:blipFill>
        <p:spPr>
          <a:xfrm>
            <a:off x="2562632" y="3537049"/>
            <a:ext cx="6514286" cy="2438095"/>
          </a:xfrm>
          <a:prstGeom prst="rect">
            <a:avLst/>
          </a:prstGeom>
        </p:spPr>
      </p:pic>
      <p:sp>
        <p:nvSpPr>
          <p:cNvPr id="6" name="Прямоугольник 5">
            <a:extLst>
              <a:ext uri="{FF2B5EF4-FFF2-40B4-BE49-F238E27FC236}">
                <a16:creationId xmlns:a16="http://schemas.microsoft.com/office/drawing/2014/main" id="{0C068B18-4BE4-4649-9BE0-89E8180EF2B4}"/>
              </a:ext>
            </a:extLst>
          </p:cNvPr>
          <p:cNvSpPr/>
          <p:nvPr/>
        </p:nvSpPr>
        <p:spPr>
          <a:xfrm>
            <a:off x="8858250" y="3414150"/>
            <a:ext cx="371475" cy="47927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Прямоугольник 8">
            <a:extLst>
              <a:ext uri="{FF2B5EF4-FFF2-40B4-BE49-F238E27FC236}">
                <a16:creationId xmlns:a16="http://schemas.microsoft.com/office/drawing/2014/main" id="{88E75C42-1720-47EC-B1DC-61922AC0E39F}"/>
              </a:ext>
            </a:extLst>
          </p:cNvPr>
          <p:cNvSpPr/>
          <p:nvPr/>
        </p:nvSpPr>
        <p:spPr>
          <a:xfrm>
            <a:off x="2376894" y="3375798"/>
            <a:ext cx="371475" cy="47927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5729042"/>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2490786" y="918620"/>
            <a:ext cx="7315197" cy="667506"/>
          </a:xfrm>
        </p:spPr>
        <p:txBody>
          <a:bodyPr>
            <a:normAutofit/>
          </a:bodyPr>
          <a:lstStyle/>
          <a:p>
            <a:r>
              <a:rPr lang="ru-RU" sz="3200" b="1" dirty="0" err="1">
                <a:latin typeface="Segoe Script" panose="030B0504020000000003" pitchFamily="66" charset="0"/>
              </a:rPr>
              <a:t>Завдання</a:t>
            </a:r>
            <a:r>
              <a:rPr lang="ru-RU" sz="3200" b="1" dirty="0">
                <a:latin typeface="Segoe Script" panose="030B0504020000000003" pitchFamily="66" charset="0"/>
              </a:rPr>
              <a:t>, </a:t>
            </a:r>
            <a:r>
              <a:rPr lang="ru-RU" sz="3200" b="1" dirty="0" err="1">
                <a:latin typeface="Segoe Script" panose="030B0504020000000003" pitchFamily="66" charset="0"/>
              </a:rPr>
              <a:t>плани</a:t>
            </a:r>
            <a:r>
              <a:rPr lang="ru-RU" sz="3200" b="1" dirty="0">
                <a:latin typeface="Segoe Script" panose="030B0504020000000003" pitchFamily="66" charset="0"/>
              </a:rPr>
              <a:t>, </a:t>
            </a:r>
            <a:r>
              <a:rPr lang="ru-RU" sz="3200" b="1" dirty="0" err="1">
                <a:latin typeface="Segoe Script" panose="030B0504020000000003" pitchFamily="66" charset="0"/>
              </a:rPr>
              <a:t>перспективи</a:t>
            </a:r>
            <a:endParaRPr lang="ru-RU"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218" y="301831"/>
            <a:ext cx="2106564" cy="2106564"/>
          </a:xfrm>
          <a:prstGeom prst="rect">
            <a:avLst/>
          </a:prstGeom>
        </p:spPr>
      </p:pic>
      <p:sp>
        <p:nvSpPr>
          <p:cNvPr id="9" name="Прямоугольник 8">
            <a:extLst>
              <a:ext uri="{FF2B5EF4-FFF2-40B4-BE49-F238E27FC236}">
                <a16:creationId xmlns:a16="http://schemas.microsoft.com/office/drawing/2014/main" id="{88E75C42-1720-47EC-B1DC-61922AC0E39F}"/>
              </a:ext>
            </a:extLst>
          </p:cNvPr>
          <p:cNvSpPr/>
          <p:nvPr/>
        </p:nvSpPr>
        <p:spPr>
          <a:xfrm>
            <a:off x="2376894" y="3375798"/>
            <a:ext cx="371475" cy="47927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69" name="Rectangle 1"/>
          <p:cNvSpPr>
            <a:spLocks noChangeArrowheads="1"/>
          </p:cNvSpPr>
          <p:nvPr/>
        </p:nvSpPr>
        <p:spPr bwMode="auto">
          <a:xfrm>
            <a:off x="1490472" y="2006029"/>
            <a:ext cx="10701528"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Серед пріоритетних напрямків роботи:</a:t>
            </a:r>
            <a:r>
              <a:rPr kumimoji="0" lang="uk-UA"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endParaRPr kumimoji="0" lang="ru-RU"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uk-UA" sz="2800" dirty="0">
                <a:latin typeface="Times New Roman" pitchFamily="18" charset="0"/>
                <a:ea typeface="Calibri" pitchFamily="34" charset="0"/>
                <a:cs typeface="Times New Roman" pitchFamily="18" charset="0"/>
              </a:rPr>
              <a:t>у</a:t>
            </a:r>
            <a:r>
              <a:rPr kumimoji="0" lang="uk-UA"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досконалення матеріально </a:t>
            </a:r>
            <a:r>
              <a:rPr kumimoji="0" lang="uk-UA" sz="28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uk-UA"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технічної бази (мультимедійне обладнання   кабінетів української мови, математики);</a:t>
            </a:r>
            <a:endParaRPr kumimoji="0" lang="ru-RU"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заміна системи  опалення;</a:t>
            </a:r>
            <a:endParaRPr kumimoji="0" lang="ru-RU"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капітальний ремонт спортивної зали, харчоблоку;</a:t>
            </a:r>
          </a:p>
          <a:p>
            <a:pPr marL="0" marR="0" lvl="0" indent="0" algn="l" defTabSz="914400" rtl="0" eaLnBrk="0" fontAlgn="base" latinLnBrk="0" hangingPunct="0">
              <a:lnSpc>
                <a:spcPct val="100000"/>
              </a:lnSpc>
              <a:spcBef>
                <a:spcPct val="0"/>
              </a:spcBef>
              <a:spcAft>
                <a:spcPct val="0"/>
              </a:spcAft>
              <a:buClrTx/>
              <a:buSzTx/>
              <a:buFontTx/>
              <a:buChar char="•"/>
              <a:tabLst/>
            </a:pPr>
            <a:r>
              <a:rPr lang="uk-UA" sz="2800" dirty="0">
                <a:latin typeface="Times New Roman" pitchFamily="18" charset="0"/>
                <a:ea typeface="Calibri" pitchFamily="34" charset="0"/>
                <a:cs typeface="Times New Roman" pitchFamily="18" charset="0"/>
              </a:rPr>
              <a:t> будівництво найпростішого укриття</a:t>
            </a:r>
            <a:r>
              <a:rPr kumimoji="0" lang="uk-UA"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uk-UA" sz="28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endParaRPr kumimoji="0" lang="ru-RU"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uk-UA" sz="2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433197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2177230" y="858460"/>
            <a:ext cx="7837538" cy="1000125"/>
          </a:xfrm>
        </p:spPr>
        <p:txBody>
          <a:bodyPr>
            <a:normAutofit/>
          </a:bodyPr>
          <a:lstStyle/>
          <a:p>
            <a:r>
              <a:rPr lang="uk-UA" sz="3200" b="1" dirty="0">
                <a:latin typeface="Segoe Script" panose="030B0504020000000003" pitchFamily="66" charset="0"/>
              </a:rPr>
              <a:t>Педагогічний та кадровий потенціал</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995361" y="2050294"/>
            <a:ext cx="4967289" cy="3892096"/>
          </a:xfrm>
        </p:spPr>
        <p:txBody>
          <a:bodyPr>
            <a:normAutofit/>
          </a:bodyPr>
          <a:lstStyle/>
          <a:p>
            <a:pPr indent="449580" algn="just">
              <a:lnSpc>
                <a:spcPct val="115000"/>
              </a:lnSpc>
              <a:spcBef>
                <a:spcPts val="0"/>
              </a:spcBef>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Діяльність закладу забезпечував  висококваліфікований колектив у складі 24 педагогічних працівників та 20 робітників із числа технічного персоналу.</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Bef>
                <a:spcPts val="0"/>
              </a:spcBef>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Серед педагогів: спеціалістів вищої кваліфікаційної категорії – 11 (45,9%); першої кваліфікаційної категорії – 8 (33,3 %),  другої кваліфікаційної    категорії – 2 (8,3 %), спеціалістів – 3 (12,5 %); зі званнями «Вчитель-методист» - 1 педагог,  «Старший учитель» - 8.</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09" y="305240"/>
            <a:ext cx="2106564" cy="2106564"/>
          </a:xfrm>
          <a:prstGeom prst="rect">
            <a:avLst/>
          </a:prstGeom>
        </p:spPr>
      </p:pic>
      <p:pic>
        <p:nvPicPr>
          <p:cNvPr id="1028" name="Picture 4" descr="Нет описания фото.">
            <a:extLst>
              <a:ext uri="{FF2B5EF4-FFF2-40B4-BE49-F238E27FC236}">
                <a16:creationId xmlns:a16="http://schemas.microsoft.com/office/drawing/2014/main" id="{166F9628-EB1D-4250-AC25-3FFDDE474F1E}"/>
              </a:ext>
            </a:extLst>
          </p:cNvPr>
          <p:cNvPicPr>
            <a:picLocks noChangeAspect="1" noChangeArrowheads="1"/>
          </p:cNvPicPr>
          <p:nvPr/>
        </p:nvPicPr>
        <p:blipFill>
          <a:blip r:embed="rId4" cstate="print">
            <a:lum contrast="50000"/>
            <a:extLst>
              <a:ext uri="{28A0092B-C50C-407E-A947-70E740481C1C}">
                <a14:useLocalDpi xmlns:a14="http://schemas.microsoft.com/office/drawing/2010/main" val="0"/>
              </a:ext>
            </a:extLst>
          </a:blip>
          <a:srcRect/>
          <a:stretch>
            <a:fillRect/>
          </a:stretch>
        </p:blipFill>
        <p:spPr bwMode="auto">
          <a:xfrm>
            <a:off x="6081713" y="2005945"/>
            <a:ext cx="5114926" cy="39364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8527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949128"/>
            <a:ext cx="9144000" cy="662784"/>
          </a:xfrm>
        </p:spPr>
        <p:txBody>
          <a:bodyPr>
            <a:normAutofit/>
          </a:bodyPr>
          <a:lstStyle/>
          <a:p>
            <a:r>
              <a:rPr lang="uk-UA" sz="3200" b="1" dirty="0">
                <a:latin typeface="Segoe Script" panose="030B0504020000000003" pitchFamily="66" charset="0"/>
              </a:rPr>
              <a:t>Методична діяльність ліцею</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5784437" y="1883892"/>
            <a:ext cx="5210177" cy="4370735"/>
          </a:xfrm>
        </p:spPr>
        <p:txBody>
          <a:bodyPr>
            <a:normAutofit/>
          </a:bodyPr>
          <a:lstStyle/>
          <a:p>
            <a:pPr indent="450215" algn="just">
              <a:lnSpc>
                <a:spcPct val="115000"/>
              </a:lnSpc>
              <a:spcBef>
                <a:spcPts val="0"/>
              </a:spcBef>
              <a:tabLst>
                <a:tab pos="180340" algn="l"/>
                <a:tab pos="34290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Учителі активно працюють над науково-педагогічною темою  «Формування інноваційного освітнього середовища на основі педагогіки партнерства в умовах реалізації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компетентнісного</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підходу та принципу </a:t>
            </a:r>
            <a:r>
              <a:rPr lang="uk-UA" sz="1800" dirty="0" err="1">
                <a:effectLst/>
                <a:latin typeface="Times New Roman" panose="02020603050405020304" pitchFamily="18" charset="0"/>
                <a:ea typeface="Calibri" panose="020F0502020204030204" pitchFamily="34" charset="0"/>
                <a:cs typeface="Times New Roman" panose="02020603050405020304" pitchFamily="18" charset="0"/>
              </a:rPr>
              <a:t>дитиноцентризму</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Bef>
                <a:spcPts val="0"/>
              </a:spcBef>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Методична робота в ліцеї спрямована на своєчасне опрацювання нормативно-правових документів в освітній галузі, впровадження інноваційних педагогічних технологій, нових форм і методів організації освітнього процесу, розвиток професійної майстерності кожного педагога, підвищення кваліфікації та атестації педагогічних працівників тощо.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42" y="310034"/>
            <a:ext cx="2106564" cy="2106564"/>
          </a:xfrm>
          <a:prstGeom prst="rect">
            <a:avLst/>
          </a:prstGeom>
        </p:spPr>
      </p:pic>
      <p:pic>
        <p:nvPicPr>
          <p:cNvPr id="2050" name="Picture 2" descr="Возможно, это изображение 8 человек, люди учатся и текст">
            <a:extLst>
              <a:ext uri="{FF2B5EF4-FFF2-40B4-BE49-F238E27FC236}">
                <a16:creationId xmlns:a16="http://schemas.microsoft.com/office/drawing/2014/main" id="{8D16A020-38B6-43B7-94A2-FB0E14BEDB7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497" b="12427"/>
          <a:stretch/>
        </p:blipFill>
        <p:spPr bwMode="auto">
          <a:xfrm>
            <a:off x="1014961" y="1883892"/>
            <a:ext cx="3119284" cy="32372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descr="Возможно, это изображение 1 человек, учится и текст">
            <a:extLst>
              <a:ext uri="{FF2B5EF4-FFF2-40B4-BE49-F238E27FC236}">
                <a16:creationId xmlns:a16="http://schemas.microsoft.com/office/drawing/2014/main" id="{8A2BD2B3-940B-4F94-87E9-BC9BB31DD40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076" b="9445"/>
          <a:stretch/>
        </p:blipFill>
        <p:spPr bwMode="auto">
          <a:xfrm>
            <a:off x="3545791" y="3878064"/>
            <a:ext cx="2072332" cy="22574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6625"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a:ln>
                  <a:noFill/>
                </a:ln>
                <a:solidFill>
                  <a:srgbClr val="000000"/>
                </a:solidFill>
                <a:effectLst/>
                <a:latin typeface="Times New Roman" pitchFamily="18" charset="0"/>
                <a:ea typeface="Arial Unicode MS" pitchFamily="34" charset="-128"/>
                <a:cs typeface="Times New Roman" pitchFamily="18" charset="0"/>
              </a:rPr>
              <a:t>Додаток 1</a:t>
            </a:r>
            <a:endParaRPr kumimoji="0" lang="ru-RU" sz="800" b="0" i="0" u="none" strike="noStrike" cap="none" normalizeH="0" baseline="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a:ln>
                  <a:noFill/>
                </a:ln>
                <a:solidFill>
                  <a:srgbClr val="000000"/>
                </a:solidFill>
                <a:effectLst/>
                <a:latin typeface="Times New Roman" pitchFamily="18" charset="0"/>
                <a:ea typeface="Arial Unicode MS" pitchFamily="34" charset="-128"/>
                <a:cs typeface="Times New Roman" pitchFamily="18" charset="0"/>
              </a:rPr>
              <a:t>до наказу №12-к/тр від 31.05.2024</a:t>
            </a:r>
            <a:endParaRPr kumimoji="0" lang="uk-UA"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53607050"/>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949128"/>
            <a:ext cx="9144000" cy="662784"/>
          </a:xfrm>
        </p:spPr>
        <p:txBody>
          <a:bodyPr>
            <a:normAutofit/>
          </a:bodyPr>
          <a:lstStyle/>
          <a:p>
            <a:r>
              <a:rPr lang="uk-UA" sz="3200" b="1" dirty="0">
                <a:latin typeface="Segoe Script" panose="030B0504020000000003" pitchFamily="66" charset="0"/>
              </a:rPr>
              <a:t>Методична діяльність ліцею</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5852161" y="1545337"/>
            <a:ext cx="5312663" cy="4306824"/>
          </a:xfrm>
        </p:spPr>
        <p:txBody>
          <a:bodyPr>
            <a:noAutofit/>
          </a:bodyPr>
          <a:lstStyle/>
          <a:p>
            <a:pPr algn="just"/>
            <a:r>
              <a:rPr lang="uk-UA" sz="1400" dirty="0">
                <a:latin typeface="Times New Roman" panose="02020603050405020304" pitchFamily="18" charset="0"/>
                <a:ea typeface="Calibri" panose="020F0502020204030204" pitchFamily="34" charset="0"/>
                <a:cs typeface="Times New Roman" panose="02020603050405020304" pitchFamily="18" charset="0"/>
              </a:rPr>
              <a:t>Протягом 2023/2024 навчального року курси підвищення кваліфікації пройшли всі педагоги за декількома напрямками: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uk-UA" sz="1400" dirty="0">
                <a:latin typeface="Times New Roman" panose="02020603050405020304" pitchFamily="18" charset="0"/>
                <a:ea typeface="Calibri" panose="020F0502020204030204" pitchFamily="34" charset="0"/>
                <a:cs typeface="Times New Roman" panose="02020603050405020304" pitchFamily="18" charset="0"/>
              </a:rPr>
              <a:t>«Психологічна самодопомога в ситуації колективної травми та тривалого стресу» - 24 педагога;</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uk-UA" sz="1400" dirty="0">
                <a:latin typeface="Times New Roman" panose="02020603050405020304" pitchFamily="18" charset="0"/>
                <a:ea typeface="Calibri" panose="020F0502020204030204" pitchFamily="34" charset="0"/>
                <a:cs typeface="Times New Roman" panose="02020603050405020304" pitchFamily="18" charset="0"/>
              </a:rPr>
              <a:t>«Особливості управління впровадженням освітніх технологій у закладі освіти» - 20 педагогів;</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uk-UA" sz="1400" dirty="0">
                <a:latin typeface="Times New Roman" panose="02020603050405020304" pitchFamily="18" charset="0"/>
                <a:ea typeface="Calibri" panose="020F0502020204030204" pitchFamily="34" charset="0"/>
                <a:cs typeface="Times New Roman" panose="02020603050405020304" pitchFamily="18" charset="0"/>
              </a:rPr>
              <a:t>«Правові засади виявлення та протидії </a:t>
            </a:r>
            <a:r>
              <a:rPr lang="uk-UA" sz="1400" dirty="0" err="1">
                <a:latin typeface="Times New Roman" panose="02020603050405020304" pitchFamily="18" charset="0"/>
                <a:ea typeface="Calibri" panose="020F0502020204030204" pitchFamily="34" charset="0"/>
                <a:cs typeface="Times New Roman" panose="02020603050405020304" pitchFamily="18" charset="0"/>
              </a:rPr>
              <a:t>булінгу</a:t>
            </a:r>
            <a:r>
              <a:rPr lang="uk-UA" sz="1400" dirty="0">
                <a:latin typeface="Times New Roman" panose="02020603050405020304" pitchFamily="18" charset="0"/>
                <a:ea typeface="Calibri" panose="020F0502020204030204" pitchFamily="34" charset="0"/>
                <a:cs typeface="Times New Roman" panose="02020603050405020304" pitchFamily="18" charset="0"/>
              </a:rPr>
              <a:t> в закладах освіти» - 8 педагогів;</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uk-UA" sz="1400" dirty="0">
                <a:latin typeface="Times New Roman" panose="02020603050405020304" pitchFamily="18" charset="0"/>
                <a:ea typeface="Calibri" panose="020F0502020204030204" pitchFamily="34" charset="0"/>
                <a:cs typeface="Times New Roman" panose="02020603050405020304" pitchFamily="18" charset="0"/>
              </a:rPr>
              <a:t>«Інструменти виявлення та подолання навчальних втрат» - 3 педагога;</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uk-UA" sz="1400" dirty="0">
                <a:latin typeface="Times New Roman" panose="02020603050405020304" pitchFamily="18" charset="0"/>
                <a:ea typeface="Calibri" panose="020F0502020204030204" pitchFamily="34" charset="0"/>
                <a:cs typeface="Times New Roman" panose="02020603050405020304" pitchFamily="18" charset="0"/>
              </a:rPr>
              <a:t>«Практичні аспекти виконання закладами освіти вимог харчового законодавства» - 7 працівників закладу;</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uk-UA" sz="1400" dirty="0">
                <a:latin typeface="Times New Roman" panose="02020603050405020304" pitchFamily="18" charset="0"/>
                <a:ea typeface="Calibri" panose="020F0502020204030204" pitchFamily="34" charset="0"/>
                <a:cs typeface="Times New Roman" panose="02020603050405020304" pitchFamily="18" charset="0"/>
              </a:rPr>
              <a:t>«Впровадження у харчоблоках закладів освіти процедур, заснованих на принципах НАССР» - 7 працівників закладу;</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uk-UA" sz="1400" dirty="0">
                <a:latin typeface="Times New Roman" panose="02020603050405020304" pitchFamily="18" charset="0"/>
                <a:ea typeface="Calibri" panose="020F0502020204030204" pitchFamily="34" charset="0"/>
                <a:cs typeface="Times New Roman" panose="02020603050405020304" pitchFamily="18" charset="0"/>
              </a:rPr>
              <a:t> «STEM-школа: організація освітнього процесу в системі інтегрованого навчання» - 9 педагогів;</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uk-UA" sz="1400" dirty="0">
                <a:latin typeface="Times New Roman" panose="02020603050405020304" pitchFamily="18" charset="0"/>
                <a:ea typeface="Calibri" panose="020F0502020204030204" pitchFamily="34" charset="0"/>
                <a:cs typeface="Times New Roman" panose="02020603050405020304" pitchFamily="18" charset="0"/>
              </a:rPr>
              <a:t>Підготовка вчителів 5-6 класів НУШ – 24 педагоги</a:t>
            </a:r>
            <a:endParaRPr lang="ru-RU"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42" y="310034"/>
            <a:ext cx="2106564" cy="2106564"/>
          </a:xfrm>
          <a:prstGeom prst="rect">
            <a:avLst/>
          </a:prstGeom>
        </p:spPr>
      </p:pic>
      <p:sp>
        <p:nvSpPr>
          <p:cNvPr id="26625"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a:ln>
                  <a:noFill/>
                </a:ln>
                <a:solidFill>
                  <a:srgbClr val="000000"/>
                </a:solidFill>
                <a:effectLst/>
                <a:latin typeface="Times New Roman" pitchFamily="18" charset="0"/>
                <a:ea typeface="Arial Unicode MS" pitchFamily="34" charset="-128"/>
                <a:cs typeface="Times New Roman" pitchFamily="18" charset="0"/>
              </a:rPr>
              <a:t>Додаток 1</a:t>
            </a:r>
            <a:endParaRPr kumimoji="0" lang="ru-RU" sz="800" b="0" i="0" u="none" strike="noStrike" cap="none" normalizeH="0" baseline="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a:ln>
                  <a:noFill/>
                </a:ln>
                <a:solidFill>
                  <a:srgbClr val="000000"/>
                </a:solidFill>
                <a:effectLst/>
                <a:latin typeface="Times New Roman" pitchFamily="18" charset="0"/>
                <a:ea typeface="Arial Unicode MS" pitchFamily="34" charset="-128"/>
                <a:cs typeface="Times New Roman" pitchFamily="18" charset="0"/>
              </a:rPr>
              <a:t>до наказу №12-к/тр від 31.05.2024</a:t>
            </a:r>
            <a:endParaRPr kumimoji="0" lang="uk-UA" sz="1800" b="0" i="0" u="none" strike="noStrike" cap="none" normalizeH="0" baseline="0">
              <a:ln>
                <a:noFill/>
              </a:ln>
              <a:solidFill>
                <a:schemeClr val="tx1"/>
              </a:solidFill>
              <a:effectLst/>
              <a:latin typeface="Arial" pitchFamily="34" charset="0"/>
              <a:cs typeface="Arial" pitchFamily="34" charset="0"/>
            </a:endParaRPr>
          </a:p>
        </p:txBody>
      </p:sp>
      <p:pic>
        <p:nvPicPr>
          <p:cNvPr id="8" name="Рисунок 7"/>
          <p:cNvPicPr/>
          <p:nvPr/>
        </p:nvPicPr>
        <p:blipFill>
          <a:blip r:embed="rId4" cstate="print"/>
          <a:srcRect/>
          <a:stretch>
            <a:fillRect/>
          </a:stretch>
        </p:blipFill>
        <p:spPr bwMode="auto">
          <a:xfrm>
            <a:off x="1651634" y="1824228"/>
            <a:ext cx="3990214" cy="27569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p:cNvPicPr/>
          <p:nvPr/>
        </p:nvPicPr>
        <p:blipFill>
          <a:blip r:embed="rId5" cstate="print"/>
          <a:srcRect/>
          <a:stretch>
            <a:fillRect/>
          </a:stretch>
        </p:blipFill>
        <p:spPr bwMode="auto">
          <a:xfrm>
            <a:off x="1440561" y="3593592"/>
            <a:ext cx="1823848" cy="24612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5360705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1"/>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2907792" y="694944"/>
            <a:ext cx="7760206" cy="916968"/>
          </a:xfrm>
        </p:spPr>
        <p:txBody>
          <a:bodyPr>
            <a:normAutofit fontScale="90000"/>
          </a:bodyPr>
          <a:lstStyle/>
          <a:p>
            <a:r>
              <a:rPr lang="uk-UA" sz="3200" b="1" dirty="0">
                <a:latin typeface="Segoe Script" panose="030B0504020000000003" pitchFamily="66" charset="0"/>
              </a:rPr>
              <a:t>Методична діяльність ліцею. Семінар - практикум</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6894576" y="1764791"/>
            <a:ext cx="4270248" cy="4087369"/>
          </a:xfrm>
        </p:spPr>
        <p:txBody>
          <a:bodyPr>
            <a:noAutofit/>
          </a:bodyPr>
          <a:lstStyle/>
          <a:p>
            <a:pPr algn="just">
              <a:spcBef>
                <a:spcPts val="0"/>
              </a:spcBef>
            </a:pPr>
            <a:r>
              <a:rPr lang="ru-RU" sz="1600" dirty="0">
                <a:latin typeface="Times New Roman" panose="02020603050405020304" pitchFamily="18" charset="0"/>
                <a:ea typeface="Calibri" panose="020F0502020204030204" pitchFamily="34" charset="0"/>
                <a:cs typeface="Times New Roman" panose="02020603050405020304" pitchFamily="18" charset="0"/>
              </a:rPr>
              <a:t>      В  лютому на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базі</a:t>
            </a:r>
            <a:r>
              <a:rPr lang="ru-RU" sz="1600" dirty="0">
                <a:latin typeface="Times New Roman" panose="02020603050405020304" pitchFamily="18" charset="0"/>
                <a:ea typeface="Calibri" panose="020F0502020204030204" pitchFamily="34" charset="0"/>
                <a:cs typeface="Times New Roman" panose="02020603050405020304" pitchFamily="18" charset="0"/>
              </a:rPr>
              <a:t> закладу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відбувся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семінар</a:t>
            </a:r>
            <a:r>
              <a:rPr lang="ru-RU" sz="1600" dirty="0">
                <a:latin typeface="Times New Roman" panose="02020603050405020304" pitchFamily="18" charset="0"/>
                <a:ea typeface="Calibri" panose="020F0502020204030204" pitchFamily="34" charset="0"/>
                <a:cs typeface="Times New Roman" panose="02020603050405020304" pitchFamily="18" charset="0"/>
              </a:rPr>
              <a:t> - практикум для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викладачів</a:t>
            </a:r>
            <a:r>
              <a:rPr lang="ru-RU" sz="1600" dirty="0">
                <a:latin typeface="Times New Roman" panose="02020603050405020304" pitchFamily="18" charset="0"/>
                <a:ea typeface="Calibri" panose="020F0502020204030204" pitchFamily="34" charset="0"/>
                <a:cs typeface="Times New Roman" panose="02020603050405020304" pitchFamily="18" charset="0"/>
              </a:rPr>
              <a:t> предмета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Захист</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України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освітніх</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закладів</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загальної</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середньої</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Донецької</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селищної</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територіальної</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sz="1600" dirty="0">
                <a:latin typeface="Times New Roman" panose="02020603050405020304" pitchFamily="18" charset="0"/>
                <a:ea typeface="Calibri" panose="020F0502020204030204" pitchFamily="34" charset="0"/>
                <a:cs typeface="Times New Roman" panose="02020603050405020304" pitchFamily="18" charset="0"/>
              </a:rPr>
              <a:t>. В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ході</a:t>
            </a:r>
            <a:r>
              <a:rPr lang="ru-RU" sz="1600" dirty="0">
                <a:latin typeface="Times New Roman" panose="02020603050405020304" pitchFamily="18" charset="0"/>
                <a:ea typeface="Calibri" panose="020F0502020204030204" pitchFamily="34" charset="0"/>
                <a:cs typeface="Times New Roman" panose="02020603050405020304" pitchFamily="18" charset="0"/>
              </a:rPr>
              <a:t>  заходу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присутні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мали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змогу</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познайомитися</a:t>
            </a:r>
            <a:r>
              <a:rPr lang="ru-RU" sz="1600" dirty="0">
                <a:latin typeface="Times New Roman" panose="02020603050405020304" pitchFamily="18" charset="0"/>
                <a:ea typeface="Calibri" panose="020F0502020204030204" pitchFamily="34" charset="0"/>
                <a:cs typeface="Times New Roman" panose="02020603050405020304" pitchFamily="18" charset="0"/>
              </a:rPr>
              <a:t> та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переглянути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засоби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навчання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та</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обладнання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якими</a:t>
            </a:r>
            <a:r>
              <a:rPr lang="ru-RU" sz="1600" dirty="0">
                <a:latin typeface="Times New Roman" panose="02020603050405020304" pitchFamily="18" charset="0"/>
                <a:ea typeface="Calibri" panose="020F0502020204030204" pitchFamily="34" charset="0"/>
                <a:cs typeface="Times New Roman" panose="02020603050405020304" pitchFamily="18" charset="0"/>
              </a:rPr>
              <a:t> оснащений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кабінет</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Захисту</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України</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0"/>
              </a:spcBef>
            </a:pPr>
            <a:r>
              <a:rPr lang="ru-RU" sz="1600" dirty="0">
                <a:latin typeface="Times New Roman" panose="02020603050405020304" pitchFamily="18" charset="0"/>
                <a:ea typeface="Calibri" panose="020F0502020204030204" pitchFamily="34" charset="0"/>
                <a:cs typeface="Times New Roman" panose="02020603050405020304" pitchFamily="18" charset="0"/>
              </a:rPr>
              <a:t>     В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кабінеті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встановлено</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інтерактивний</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лазерний</a:t>
            </a:r>
            <a:r>
              <a:rPr lang="ru-RU" sz="1600" dirty="0">
                <a:latin typeface="Times New Roman" panose="02020603050405020304" pitchFamily="18" charset="0"/>
                <a:ea typeface="Calibri" panose="020F0502020204030204" pitchFamily="34" charset="0"/>
                <a:cs typeface="Times New Roman" panose="02020603050405020304" pitchFamily="18" charset="0"/>
              </a:rPr>
              <a:t> тир.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Програмно-апаратний</a:t>
            </a:r>
            <a:r>
              <a:rPr lang="ru-RU" sz="1600" dirty="0">
                <a:latin typeface="Times New Roman" panose="02020603050405020304" pitchFamily="18" charset="0"/>
                <a:ea typeface="Calibri" panose="020F0502020204030204" pitchFamily="34" charset="0"/>
                <a:cs typeface="Times New Roman" panose="02020603050405020304" pitchFamily="18" charset="0"/>
              </a:rPr>
              <a:t> комплекс для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імітації</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стрільби</a:t>
            </a:r>
            <a:r>
              <a:rPr lang="ru-RU" sz="1600" dirty="0">
                <a:latin typeface="Times New Roman" panose="02020603050405020304" pitchFamily="18" charset="0"/>
                <a:ea typeface="Calibri" panose="020F0502020204030204" pitchFamily="34" charset="0"/>
                <a:cs typeface="Times New Roman" panose="02020603050405020304" pitchFamily="18" charset="0"/>
              </a:rPr>
              <a:t> оснащений макетами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пістолета</a:t>
            </a:r>
            <a:r>
              <a:rPr lang="ru-RU" sz="1600" dirty="0">
                <a:latin typeface="Times New Roman" panose="02020603050405020304" pitchFamily="18" charset="0"/>
                <a:ea typeface="Calibri" panose="020F0502020204030204" pitchFamily="34" charset="0"/>
                <a:cs typeface="Times New Roman" panose="02020603050405020304" pitchFamily="18" charset="0"/>
              </a:rPr>
              <a:t> та автомата.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Під</a:t>
            </a:r>
            <a:r>
              <a:rPr lang="ru-RU" sz="1600" dirty="0">
                <a:latin typeface="Times New Roman" panose="02020603050405020304" pitchFamily="18" charset="0"/>
                <a:ea typeface="Calibri" panose="020F0502020204030204" pitchFamily="34" charset="0"/>
                <a:cs typeface="Times New Roman" panose="02020603050405020304" pitchFamily="18" charset="0"/>
              </a:rPr>
              <a:t> час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семінару</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старшокласники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продемонстрували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вміння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влучно</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стріляти</a:t>
            </a:r>
            <a:r>
              <a:rPr lang="ru-RU" sz="1600" dirty="0">
                <a:latin typeface="Times New Roman" panose="02020603050405020304" pitchFamily="18" charset="0"/>
                <a:ea typeface="Calibri" panose="020F0502020204030204" pitchFamily="34" charset="0"/>
                <a:cs typeface="Times New Roman" panose="02020603050405020304" pitchFamily="18" charset="0"/>
              </a:rPr>
              <a:t> по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нерухомим</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мішеням</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0"/>
              </a:spcBef>
            </a:pPr>
            <a:r>
              <a:rPr lang="ru-RU" sz="1600" dirty="0">
                <a:latin typeface="Times New Roman" panose="02020603050405020304" pitchFamily="18" charset="0"/>
                <a:ea typeface="Calibri" panose="020F0502020204030204" pitchFamily="34" charset="0"/>
                <a:cs typeface="Times New Roman" panose="02020603050405020304" pitchFamily="18" charset="0"/>
              </a:rPr>
              <a:t>      В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ході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спілкування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присутні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мали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змогу</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розглянути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обладнання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кожній</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зоні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обговорити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назрілі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питання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щодо</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викладання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предмета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Захист</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України</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42" y="310034"/>
            <a:ext cx="2106564" cy="2106564"/>
          </a:xfrm>
          <a:prstGeom prst="rect">
            <a:avLst/>
          </a:prstGeom>
        </p:spPr>
      </p:pic>
      <p:sp>
        <p:nvSpPr>
          <p:cNvPr id="26625"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a:ln>
                  <a:noFill/>
                </a:ln>
                <a:solidFill>
                  <a:srgbClr val="000000"/>
                </a:solidFill>
                <a:effectLst/>
                <a:latin typeface="Times New Roman" pitchFamily="18" charset="0"/>
                <a:ea typeface="Arial Unicode MS" pitchFamily="34" charset="-128"/>
                <a:cs typeface="Times New Roman" pitchFamily="18" charset="0"/>
              </a:rPr>
              <a:t>Додаток 1</a:t>
            </a:r>
            <a:endParaRPr kumimoji="0" lang="ru-RU" sz="800" b="0" i="0" u="none" strike="noStrike" cap="none" normalizeH="0" baseline="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a:ln>
                  <a:noFill/>
                </a:ln>
                <a:solidFill>
                  <a:srgbClr val="000000"/>
                </a:solidFill>
                <a:effectLst/>
                <a:latin typeface="Times New Roman" pitchFamily="18" charset="0"/>
                <a:ea typeface="Arial Unicode MS" pitchFamily="34" charset="-128"/>
                <a:cs typeface="Times New Roman" pitchFamily="18" charset="0"/>
              </a:rPr>
              <a:t>до наказу №12-к/тр від 31.05.2024</a:t>
            </a:r>
            <a:endParaRPr kumimoji="0" lang="uk-UA" sz="1800" b="0" i="0" u="none" strike="noStrike" cap="none" normalizeH="0" baseline="0">
              <a:ln>
                <a:noFill/>
              </a:ln>
              <a:solidFill>
                <a:schemeClr val="tx1"/>
              </a:solidFill>
              <a:effectLst/>
              <a:latin typeface="Arial" pitchFamily="34" charset="0"/>
              <a:cs typeface="Arial" pitchFamily="34" charset="0"/>
            </a:endParaRPr>
          </a:p>
        </p:txBody>
      </p:sp>
      <p:pic>
        <p:nvPicPr>
          <p:cNvPr id="49154" name="Picture 2"/>
          <p:cNvPicPr>
            <a:picLocks noChangeAspect="1" noChangeArrowheads="1"/>
          </p:cNvPicPr>
          <p:nvPr/>
        </p:nvPicPr>
        <p:blipFill>
          <a:blip r:embed="rId4" cstate="print"/>
          <a:srcRect/>
          <a:stretch>
            <a:fillRect/>
          </a:stretch>
        </p:blipFill>
        <p:spPr bwMode="auto">
          <a:xfrm>
            <a:off x="1051560" y="2206752"/>
            <a:ext cx="2261616" cy="3015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9155" name="Picture 3"/>
          <p:cNvPicPr>
            <a:picLocks noChangeAspect="1" noChangeArrowheads="1"/>
          </p:cNvPicPr>
          <p:nvPr/>
        </p:nvPicPr>
        <p:blipFill>
          <a:blip r:embed="rId5" cstate="print"/>
          <a:srcRect/>
          <a:stretch>
            <a:fillRect/>
          </a:stretch>
        </p:blipFill>
        <p:spPr bwMode="auto">
          <a:xfrm>
            <a:off x="3493008" y="1530096"/>
            <a:ext cx="2261616" cy="3015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9156" name="Picture 4"/>
          <p:cNvPicPr>
            <a:picLocks noChangeAspect="1" noChangeArrowheads="1"/>
          </p:cNvPicPr>
          <p:nvPr/>
        </p:nvPicPr>
        <p:blipFill>
          <a:blip r:embed="rId6" cstate="print"/>
          <a:srcRect l="-3699" b="23288"/>
          <a:stretch>
            <a:fillRect/>
          </a:stretch>
        </p:blipFill>
        <p:spPr bwMode="auto">
          <a:xfrm>
            <a:off x="4334256" y="3759200"/>
            <a:ext cx="2307336" cy="22758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5360705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2"/>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581697"/>
            <a:ext cx="9144000" cy="1257300"/>
          </a:xfrm>
        </p:spPr>
        <p:txBody>
          <a:bodyPr>
            <a:normAutofit/>
          </a:bodyPr>
          <a:lstStyle/>
          <a:p>
            <a:r>
              <a:rPr lang="uk-UA" sz="3200" b="1" dirty="0">
                <a:latin typeface="Segoe Script" panose="030B0504020000000003" pitchFamily="66" charset="0"/>
              </a:rPr>
              <a:t>Сучасне безпечне </a:t>
            </a:r>
            <a:br>
              <a:rPr lang="uk-UA" sz="3200" b="1" dirty="0">
                <a:latin typeface="Segoe Script" panose="030B0504020000000003" pitchFamily="66" charset="0"/>
              </a:rPr>
            </a:br>
            <a:r>
              <a:rPr lang="uk-UA" sz="3200" b="1" dirty="0">
                <a:latin typeface="Segoe Script" panose="030B0504020000000003" pitchFamily="66" charset="0"/>
              </a:rPr>
              <a:t>освітнє середовище</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983838" y="2000251"/>
            <a:ext cx="4702588" cy="3710784"/>
          </a:xfrm>
        </p:spPr>
        <p:txBody>
          <a:bodyPr>
            <a:normAutofit/>
          </a:bodyPr>
          <a:lstStyle/>
          <a:p>
            <a:pPr indent="450215" algn="just">
              <a:lnSpc>
                <a:spcPct val="115000"/>
              </a:lnSpc>
              <a:spcBef>
                <a:spcPts val="0"/>
              </a:spcBef>
              <a:tabLst>
                <a:tab pos="180340" algn="l"/>
                <a:tab pos="34290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uk-UA" sz="1800" dirty="0">
                <a:effectLst/>
                <a:latin typeface="Times New Roman" panose="02020603050405020304" pitchFamily="18" charset="0"/>
                <a:ea typeface="Times New Roman" panose="02020603050405020304" pitchFamily="18" charset="0"/>
              </a:rPr>
              <a:t>У ліцеї </a:t>
            </a:r>
            <a:r>
              <a:rPr lang="uk-UA" sz="1800" dirty="0">
                <a:latin typeface="Times New Roman" panose="02020603050405020304" pitchFamily="18" charset="0"/>
                <a:ea typeface="Times New Roman" panose="02020603050405020304" pitchFamily="18" charset="0"/>
              </a:rPr>
              <a:t>постійно удосконалюється</a:t>
            </a:r>
            <a:r>
              <a:rPr lang="uk-UA" sz="1800" dirty="0">
                <a:effectLst/>
                <a:latin typeface="Times New Roman" panose="02020603050405020304" pitchFamily="18" charset="0"/>
                <a:ea typeface="Times New Roman" panose="02020603050405020304" pitchFamily="18" charset="0"/>
              </a:rPr>
              <a:t> матеріально-технічна база, яка відповідає сучасним вимогам.</a:t>
            </a:r>
          </a:p>
          <a:p>
            <a:pPr indent="450215" algn="just">
              <a:lnSpc>
                <a:spcPct val="115000"/>
              </a:lnSpc>
              <a:spcBef>
                <a:spcPts val="0"/>
              </a:spcBef>
              <a:tabLst>
                <a:tab pos="180340" algn="l"/>
                <a:tab pos="34290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Функціонують 20 навчальних кабінетів, спортивна зала, бібліотека, їдальня, кабінет інформативних технологій, кабінет безпеки, кабінет  Захист України, облаштований сучасним навчальним обладнанням,  кабінет мультимедійних презентацій, кімната народознавства, медичний кабінет, ігрові та спортивні майданчики,  стадіон.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tabLst>
                <a:tab pos="180340" algn="l"/>
                <a:tab pos="34290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432" y="346893"/>
            <a:ext cx="2041583" cy="1247731"/>
          </a:xfrm>
          <a:prstGeom prst="rect">
            <a:avLst/>
          </a:prstGeom>
        </p:spPr>
      </p:pic>
      <p:pic>
        <p:nvPicPr>
          <p:cNvPr id="5" name="Рисунок 4">
            <a:extLst>
              <a:ext uri="{FF2B5EF4-FFF2-40B4-BE49-F238E27FC236}">
                <a16:creationId xmlns:a16="http://schemas.microsoft.com/office/drawing/2014/main" id="{8C5E9E40-F5D2-43C6-BB3C-2B5B37AF7E6E}"/>
              </a:ext>
            </a:extLst>
          </p:cNvPr>
          <p:cNvPicPr>
            <a:picLocks noChangeAspect="1"/>
          </p:cNvPicPr>
          <p:nvPr/>
        </p:nvPicPr>
        <p:blipFill>
          <a:blip r:embed="rId4" cstate="print"/>
          <a:stretch>
            <a:fillRect/>
          </a:stretch>
        </p:blipFill>
        <p:spPr>
          <a:xfrm>
            <a:off x="5787640" y="1920240"/>
            <a:ext cx="3617268" cy="2094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p:cNvPicPr>
            <a:picLocks noChangeAspect="1" noChangeArrowheads="1"/>
          </p:cNvPicPr>
          <p:nvPr/>
        </p:nvPicPr>
        <p:blipFill>
          <a:blip r:embed="rId5" cstate="print"/>
          <a:srcRect/>
          <a:stretch>
            <a:fillRect/>
          </a:stretch>
        </p:blipFill>
        <p:spPr bwMode="auto">
          <a:xfrm>
            <a:off x="7616952" y="4034218"/>
            <a:ext cx="3565144" cy="20053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p:cNvSpPr txBox="1"/>
          <p:nvPr/>
        </p:nvSpPr>
        <p:spPr>
          <a:xfrm>
            <a:off x="9427464" y="2194560"/>
            <a:ext cx="1709928" cy="923330"/>
          </a:xfrm>
          <a:prstGeom prst="rect">
            <a:avLst/>
          </a:prstGeom>
          <a:noFill/>
        </p:spPr>
        <p:txBody>
          <a:bodyPr wrap="square" rtlCol="0">
            <a:spAutoFit/>
          </a:bodyPr>
          <a:lstStyle/>
          <a:p>
            <a:pPr algn="ctr"/>
            <a:r>
              <a:rPr lang="uk-UA" dirty="0">
                <a:latin typeface="Times New Roman" pitchFamily="18" charset="0"/>
                <a:cs typeface="Times New Roman" pitchFamily="18" charset="0"/>
              </a:rPr>
              <a:t>Кабінет початкових класів НУШ</a:t>
            </a:r>
            <a:endParaRPr lang="ru-RU" dirty="0">
              <a:latin typeface="Times New Roman" pitchFamily="18" charset="0"/>
              <a:cs typeface="Times New Roman" pitchFamily="18" charset="0"/>
            </a:endParaRPr>
          </a:p>
        </p:txBody>
      </p:sp>
      <p:sp>
        <p:nvSpPr>
          <p:cNvPr id="10" name="TextBox 9"/>
          <p:cNvSpPr txBox="1"/>
          <p:nvPr/>
        </p:nvSpPr>
        <p:spPr>
          <a:xfrm>
            <a:off x="6096000" y="4651248"/>
            <a:ext cx="1319784" cy="646331"/>
          </a:xfrm>
          <a:prstGeom prst="rect">
            <a:avLst/>
          </a:prstGeom>
          <a:noFill/>
        </p:spPr>
        <p:txBody>
          <a:bodyPr wrap="square" rtlCol="0">
            <a:spAutoFit/>
          </a:bodyPr>
          <a:lstStyle/>
          <a:p>
            <a:pPr algn="ctr"/>
            <a:r>
              <a:rPr lang="uk-UA" dirty="0">
                <a:latin typeface="Times New Roman" pitchFamily="18" charset="0"/>
                <a:cs typeface="Times New Roman" pitchFamily="18" charset="0"/>
              </a:rPr>
              <a:t>Кабінет фізики</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025900933"/>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2843785" y="813816"/>
            <a:ext cx="6620256" cy="1005840"/>
          </a:xfrm>
        </p:spPr>
        <p:txBody>
          <a:bodyPr>
            <a:normAutofit/>
          </a:bodyPr>
          <a:lstStyle/>
          <a:p>
            <a:r>
              <a:rPr lang="uk-UA" sz="3200" b="1" dirty="0">
                <a:latin typeface="Segoe Script" panose="030B0504020000000003" pitchFamily="66" charset="0"/>
              </a:rPr>
              <a:t>Сучасне безпечне </a:t>
            </a:r>
            <a:br>
              <a:rPr lang="uk-UA" sz="3200" b="1" dirty="0">
                <a:latin typeface="Segoe Script" panose="030B0504020000000003" pitchFamily="66" charset="0"/>
              </a:rPr>
            </a:br>
            <a:r>
              <a:rPr lang="uk-UA" sz="3200" b="1" dirty="0">
                <a:latin typeface="Segoe Script" panose="030B0504020000000003" pitchFamily="66" charset="0"/>
              </a:rPr>
              <a:t>освітнє середовище</a:t>
            </a:r>
            <a:endParaRPr lang="en-GB" sz="3200"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432" y="346893"/>
            <a:ext cx="2106564" cy="2106564"/>
          </a:xfrm>
          <a:prstGeom prst="rect">
            <a:avLst/>
          </a:prstGeom>
        </p:spPr>
      </p:pic>
      <p:pic>
        <p:nvPicPr>
          <p:cNvPr id="6" name="Рисунок 5"/>
          <p:cNvPicPr/>
          <p:nvPr/>
        </p:nvPicPr>
        <p:blipFill>
          <a:blip r:embed="rId4" cstate="print">
            <a:lum bright="12000" contrast="-2000"/>
          </a:blip>
          <a:srcRect/>
          <a:stretch>
            <a:fillRect/>
          </a:stretch>
        </p:blipFill>
        <p:spPr bwMode="auto">
          <a:xfrm>
            <a:off x="7927848" y="1797367"/>
            <a:ext cx="3108198" cy="22351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p:nvPr/>
        </p:nvPicPr>
        <p:blipFill>
          <a:blip r:embed="rId5" cstate="print">
            <a:lum bright="8000" contrast="16000"/>
          </a:blip>
          <a:srcRect t="16969"/>
          <a:stretch>
            <a:fillRect/>
          </a:stretch>
        </p:blipFill>
        <p:spPr bwMode="auto">
          <a:xfrm>
            <a:off x="1135888" y="1947672"/>
            <a:ext cx="3289808" cy="22311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a:extLst>
              <a:ext uri="{FF2B5EF4-FFF2-40B4-BE49-F238E27FC236}">
                <a16:creationId xmlns:a16="http://schemas.microsoft.com/office/drawing/2014/main" id="{7B843FF1-E3E7-421B-A0ED-67AC9FEBE75B}"/>
              </a:ext>
            </a:extLst>
          </p:cNvPr>
          <p:cNvPicPr>
            <a:picLocks noChangeAspect="1"/>
          </p:cNvPicPr>
          <p:nvPr/>
        </p:nvPicPr>
        <p:blipFill>
          <a:blip r:embed="rId6" cstate="print"/>
          <a:stretch>
            <a:fillRect/>
          </a:stretch>
        </p:blipFill>
        <p:spPr>
          <a:xfrm>
            <a:off x="4477335" y="2740017"/>
            <a:ext cx="3400287" cy="21611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10"/>
          <p:cNvSpPr txBox="1"/>
          <p:nvPr/>
        </p:nvSpPr>
        <p:spPr>
          <a:xfrm>
            <a:off x="4562856" y="5111496"/>
            <a:ext cx="3227832" cy="369332"/>
          </a:xfrm>
          <a:prstGeom prst="rect">
            <a:avLst/>
          </a:prstGeom>
          <a:noFill/>
        </p:spPr>
        <p:txBody>
          <a:bodyPr wrap="square" rtlCol="0">
            <a:spAutoFit/>
          </a:bodyPr>
          <a:lstStyle/>
          <a:p>
            <a:pPr algn="ctr"/>
            <a:r>
              <a:rPr lang="uk-UA" dirty="0">
                <a:latin typeface="Times New Roman" pitchFamily="18" charset="0"/>
                <a:cs typeface="Times New Roman" pitchFamily="18" charset="0"/>
              </a:rPr>
              <a:t>Кабінет Захисту України</a:t>
            </a:r>
            <a:endParaRPr lang="ru-RU" dirty="0">
              <a:latin typeface="Times New Roman" pitchFamily="18" charset="0"/>
              <a:cs typeface="Times New Roman" pitchFamily="18" charset="0"/>
            </a:endParaRPr>
          </a:p>
        </p:txBody>
      </p:sp>
      <p:sp>
        <p:nvSpPr>
          <p:cNvPr id="12" name="TextBox 11"/>
          <p:cNvSpPr txBox="1"/>
          <p:nvPr/>
        </p:nvSpPr>
        <p:spPr>
          <a:xfrm>
            <a:off x="1143000" y="4443984"/>
            <a:ext cx="3264408" cy="369332"/>
          </a:xfrm>
          <a:prstGeom prst="rect">
            <a:avLst/>
          </a:prstGeom>
          <a:noFill/>
        </p:spPr>
        <p:txBody>
          <a:bodyPr wrap="square" rtlCol="0">
            <a:spAutoFit/>
          </a:bodyPr>
          <a:lstStyle/>
          <a:p>
            <a:pPr algn="ctr"/>
            <a:r>
              <a:rPr lang="uk-UA" dirty="0">
                <a:latin typeface="Times New Roman" pitchFamily="18" charset="0"/>
                <a:cs typeface="Times New Roman" pitchFamily="18" charset="0"/>
              </a:rPr>
              <a:t>Методичний кабінет</a:t>
            </a:r>
            <a:endParaRPr lang="ru-RU" dirty="0">
              <a:latin typeface="Times New Roman" pitchFamily="18" charset="0"/>
              <a:cs typeface="Times New Roman" pitchFamily="18" charset="0"/>
            </a:endParaRPr>
          </a:p>
        </p:txBody>
      </p:sp>
      <p:sp>
        <p:nvSpPr>
          <p:cNvPr id="14" name="TextBox 13"/>
          <p:cNvSpPr txBox="1"/>
          <p:nvPr/>
        </p:nvSpPr>
        <p:spPr>
          <a:xfrm>
            <a:off x="7955280" y="4151376"/>
            <a:ext cx="3081528" cy="646331"/>
          </a:xfrm>
          <a:prstGeom prst="rect">
            <a:avLst/>
          </a:prstGeom>
          <a:noFill/>
        </p:spPr>
        <p:txBody>
          <a:bodyPr wrap="square" rtlCol="0">
            <a:spAutoFit/>
          </a:bodyPr>
          <a:lstStyle/>
          <a:p>
            <a:pPr algn="ctr"/>
            <a:r>
              <a:rPr lang="uk-UA" dirty="0">
                <a:latin typeface="Times New Roman" pitchFamily="18" charset="0"/>
                <a:cs typeface="Times New Roman" pitchFamily="18" charset="0"/>
              </a:rPr>
              <a:t>Кабінет мультимедійних презентацій</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881064019"/>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DC0B509-223D-4537-9FD1-F0A7BB743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2"/>
            <a:ext cx="6858000" cy="12192000"/>
          </a:xfrm>
          <a:prstGeom prst="rect">
            <a:avLst/>
          </a:prstGeom>
        </p:spPr>
      </p:pic>
      <p:sp>
        <p:nvSpPr>
          <p:cNvPr id="2" name="Заголовок 1">
            <a:extLst>
              <a:ext uri="{FF2B5EF4-FFF2-40B4-BE49-F238E27FC236}">
                <a16:creationId xmlns:a16="http://schemas.microsoft.com/office/drawing/2014/main" id="{A1435482-49E4-4A27-9F98-B237A771E392}"/>
              </a:ext>
            </a:extLst>
          </p:cNvPr>
          <p:cNvSpPr>
            <a:spLocks noGrp="1"/>
          </p:cNvSpPr>
          <p:nvPr>
            <p:ph type="ctrTitle"/>
          </p:nvPr>
        </p:nvSpPr>
        <p:spPr>
          <a:xfrm>
            <a:off x="1523999" y="581697"/>
            <a:ext cx="9144000" cy="1257300"/>
          </a:xfrm>
        </p:spPr>
        <p:txBody>
          <a:bodyPr>
            <a:normAutofit/>
          </a:bodyPr>
          <a:lstStyle/>
          <a:p>
            <a:r>
              <a:rPr lang="uk-UA" sz="3200" b="1" dirty="0">
                <a:latin typeface="Segoe Script" panose="030B0504020000000003" pitchFamily="66" charset="0"/>
              </a:rPr>
              <a:t>Сучасне безпечне </a:t>
            </a:r>
            <a:br>
              <a:rPr lang="uk-UA" sz="3200" b="1" dirty="0">
                <a:latin typeface="Segoe Script" panose="030B0504020000000003" pitchFamily="66" charset="0"/>
              </a:rPr>
            </a:br>
            <a:r>
              <a:rPr lang="uk-UA" sz="3200" b="1" dirty="0">
                <a:latin typeface="Segoe Script" panose="030B0504020000000003" pitchFamily="66" charset="0"/>
              </a:rPr>
              <a:t>освітнє середовище</a:t>
            </a:r>
            <a:endParaRPr lang="en-GB" sz="3200" b="1" dirty="0">
              <a:latin typeface="Segoe Script" panose="030B0504020000000003" pitchFamily="66" charset="0"/>
            </a:endParaRPr>
          </a:p>
        </p:txBody>
      </p:sp>
      <p:sp>
        <p:nvSpPr>
          <p:cNvPr id="3" name="Подзаголовок 2">
            <a:extLst>
              <a:ext uri="{FF2B5EF4-FFF2-40B4-BE49-F238E27FC236}">
                <a16:creationId xmlns:a16="http://schemas.microsoft.com/office/drawing/2014/main" id="{56C45421-27F9-4363-B2F8-FE21C55363D1}"/>
              </a:ext>
            </a:extLst>
          </p:cNvPr>
          <p:cNvSpPr>
            <a:spLocks noGrp="1"/>
          </p:cNvSpPr>
          <p:nvPr>
            <p:ph type="subTitle" idx="1"/>
          </p:nvPr>
        </p:nvSpPr>
        <p:spPr>
          <a:xfrm>
            <a:off x="983838" y="2000251"/>
            <a:ext cx="4702588" cy="3710784"/>
          </a:xfrm>
        </p:spPr>
        <p:txBody>
          <a:bodyPr>
            <a:normAutofit/>
          </a:bodyPr>
          <a:lstStyle/>
          <a:p>
            <a:pPr indent="450215" algn="just">
              <a:lnSpc>
                <a:spcPct val="115000"/>
              </a:lnSpc>
              <a:spcBef>
                <a:spcPts val="0"/>
              </a:spcBef>
              <a:tabLst>
                <a:tab pos="180340" algn="l"/>
                <a:tab pos="34290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tabLst>
                <a:tab pos="180340" algn="l"/>
                <a:tab pos="34290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latin typeface="Segoe Script" panose="030B0504020000000003" pitchFamily="66" charset="0"/>
            </a:endParaRPr>
          </a:p>
        </p:txBody>
      </p:sp>
      <p:pic>
        <p:nvPicPr>
          <p:cNvPr id="13" name="Рисунок 12">
            <a:extLst>
              <a:ext uri="{FF2B5EF4-FFF2-40B4-BE49-F238E27FC236}">
                <a16:creationId xmlns:a16="http://schemas.microsoft.com/office/drawing/2014/main" id="{2C18CBA3-58A8-41BA-BE06-6CDE5A0E3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551" y="410900"/>
            <a:ext cx="2185995" cy="2185995"/>
          </a:xfrm>
          <a:prstGeom prst="rect">
            <a:avLst/>
          </a:prstGeom>
        </p:spPr>
      </p:pic>
      <p:pic>
        <p:nvPicPr>
          <p:cNvPr id="1026" name="Picture 2"/>
          <p:cNvPicPr>
            <a:picLocks noChangeAspect="1" noChangeArrowheads="1"/>
          </p:cNvPicPr>
          <p:nvPr/>
        </p:nvPicPr>
        <p:blipFill>
          <a:blip r:embed="rId4" cstate="print"/>
          <a:srcRect b="12255"/>
          <a:stretch>
            <a:fillRect/>
          </a:stretch>
        </p:blipFill>
        <p:spPr bwMode="auto">
          <a:xfrm>
            <a:off x="5169353" y="1971993"/>
            <a:ext cx="2785110" cy="32583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7" name="Picture 3"/>
          <p:cNvPicPr>
            <a:picLocks noChangeAspect="1" noChangeArrowheads="1"/>
          </p:cNvPicPr>
          <p:nvPr/>
        </p:nvPicPr>
        <p:blipFill>
          <a:blip r:embed="rId5" cstate="print"/>
          <a:srcRect b="14775"/>
          <a:stretch>
            <a:fillRect/>
          </a:stretch>
        </p:blipFill>
        <p:spPr bwMode="auto">
          <a:xfrm>
            <a:off x="8108292" y="1972276"/>
            <a:ext cx="2770632" cy="32123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8" name="Picture 4"/>
          <p:cNvPicPr>
            <a:picLocks noChangeAspect="1" noChangeArrowheads="1"/>
          </p:cNvPicPr>
          <p:nvPr/>
        </p:nvPicPr>
        <p:blipFill>
          <a:blip r:embed="rId6" cstate="print"/>
          <a:srcRect b="22113"/>
          <a:stretch>
            <a:fillRect/>
          </a:stretch>
        </p:blipFill>
        <p:spPr bwMode="auto">
          <a:xfrm>
            <a:off x="1119109" y="2052686"/>
            <a:ext cx="3749228" cy="2190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p:cNvSpPr txBox="1"/>
          <p:nvPr/>
        </p:nvSpPr>
        <p:spPr>
          <a:xfrm>
            <a:off x="1188720" y="4480560"/>
            <a:ext cx="3639312" cy="646331"/>
          </a:xfrm>
          <a:prstGeom prst="rect">
            <a:avLst/>
          </a:prstGeom>
          <a:noFill/>
        </p:spPr>
        <p:txBody>
          <a:bodyPr wrap="square" rtlCol="0">
            <a:spAutoFit/>
          </a:bodyPr>
          <a:lstStyle/>
          <a:p>
            <a:pPr algn="ctr"/>
            <a:r>
              <a:rPr lang="uk-UA" dirty="0">
                <a:latin typeface="Times New Roman" pitchFamily="18" charset="0"/>
                <a:cs typeface="Times New Roman" pitchFamily="18" charset="0"/>
              </a:rPr>
              <a:t>Фойє ліцею для проведення урочистих заходів </a:t>
            </a:r>
            <a:endParaRPr lang="ru-RU" dirty="0">
              <a:latin typeface="Times New Roman" pitchFamily="18" charset="0"/>
              <a:cs typeface="Times New Roman" pitchFamily="18" charset="0"/>
            </a:endParaRPr>
          </a:p>
        </p:txBody>
      </p:sp>
      <p:sp>
        <p:nvSpPr>
          <p:cNvPr id="11" name="TextBox 10"/>
          <p:cNvSpPr txBox="1"/>
          <p:nvPr/>
        </p:nvSpPr>
        <p:spPr>
          <a:xfrm>
            <a:off x="5184648" y="5349240"/>
            <a:ext cx="5696712" cy="369332"/>
          </a:xfrm>
          <a:prstGeom prst="rect">
            <a:avLst/>
          </a:prstGeom>
          <a:noFill/>
        </p:spPr>
        <p:txBody>
          <a:bodyPr wrap="square" rtlCol="0">
            <a:spAutoFit/>
          </a:bodyPr>
          <a:lstStyle/>
          <a:p>
            <a:pPr algn="ctr"/>
            <a:r>
              <a:rPr lang="uk-UA" dirty="0">
                <a:latin typeface="Times New Roman" pitchFamily="18" charset="0"/>
                <a:cs typeface="Times New Roman" pitchFamily="18" charset="0"/>
              </a:rPr>
              <a:t>Кімната народознавства</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025900933"/>
      </p:ext>
    </p:extLst>
  </p:cSld>
  <p:clrMapOvr>
    <a:masterClrMapping/>
  </p:clrMapOvr>
  <p:transition spd="med">
    <p:pull/>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TotalTime>
  <Words>2046</Words>
  <Application>Microsoft Office PowerPoint</Application>
  <PresentationFormat>Широкоэкранный</PresentationFormat>
  <Paragraphs>151</Paragraphs>
  <Slides>26</Slides>
  <Notes>11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26</vt:i4>
      </vt:variant>
    </vt:vector>
  </HeadingPairs>
  <TitlesOfParts>
    <vt:vector size="33" baseType="lpstr">
      <vt:lpstr>Arial</vt:lpstr>
      <vt:lpstr>Calibri</vt:lpstr>
      <vt:lpstr>Calibri Light</vt:lpstr>
      <vt:lpstr>Segoe Script</vt:lpstr>
      <vt:lpstr>Symbol</vt:lpstr>
      <vt:lpstr>Times New Roman</vt:lpstr>
      <vt:lpstr>Тема Office</vt:lpstr>
      <vt:lpstr>ЗВІТ  Андріївського ліцею №2</vt:lpstr>
      <vt:lpstr> Пріорітетні напрями роботи</vt:lpstr>
      <vt:lpstr>Педагогічний та кадровий потенціал</vt:lpstr>
      <vt:lpstr>Методична діяльність ліцею</vt:lpstr>
      <vt:lpstr>Методична діяльність ліцею</vt:lpstr>
      <vt:lpstr>Методична діяльність ліцею. Семінар - практикум</vt:lpstr>
      <vt:lpstr>Сучасне безпечне  освітнє середовище</vt:lpstr>
      <vt:lpstr>Сучасне безпечне  освітнє середовище</vt:lpstr>
      <vt:lpstr>Сучасне безпечне  освітнє середовище</vt:lpstr>
      <vt:lpstr>Організація освітнього процесу, участь у Всеукраїнських предметних олімпіадах</vt:lpstr>
      <vt:lpstr>Організація освітнього процесу. Рівні досягнень</vt:lpstr>
      <vt:lpstr>Організація освітнього процесу.  Наша гордість…</vt:lpstr>
      <vt:lpstr>    Участь загальнодержавному моніторинговому дослідженні якості освіти в умовах воєнного стану</vt:lpstr>
      <vt:lpstr>Виховний простір</vt:lpstr>
      <vt:lpstr>Виховний простір</vt:lpstr>
      <vt:lpstr>Позакласна робота</vt:lpstr>
      <vt:lpstr>Позакласна робота</vt:lpstr>
      <vt:lpstr>Позакласна робота.  Участь в конкурсах</vt:lpstr>
      <vt:lpstr>Позакласна робота</vt:lpstr>
      <vt:lpstr>Робота бібліотеки</vt:lpstr>
      <vt:lpstr>Національне, військово - патріотичне виховання</vt:lpstr>
      <vt:lpstr>Вшанування воїнів ЗСУ та волонтерська діяльність</vt:lpstr>
      <vt:lpstr>Вшанування воїнів ЗСУ та волонтерська діяльність</vt:lpstr>
      <vt:lpstr>Соціально-економічний розвиток  та матеріально-технічне забезпечення</vt:lpstr>
      <vt:lpstr>Інформаційна діяльність ліцею</vt:lpstr>
      <vt:lpstr>Завдання, плани, перспективи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Елена Харченко</dc:creator>
  <cp:lastModifiedBy>Пользователь</cp:lastModifiedBy>
  <cp:revision>70</cp:revision>
  <dcterms:created xsi:type="dcterms:W3CDTF">2024-05-29T10:42:14Z</dcterms:created>
  <dcterms:modified xsi:type="dcterms:W3CDTF">2024-06-06T12:50:12Z</dcterms:modified>
</cp:coreProperties>
</file>