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sldSz cx="10080625" cy="567055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9" d="100"/>
          <a:sy n="129" d="100"/>
        </p:scale>
        <p:origin x="72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0CA12F0-9B8A-490E-8D17-CEC2791D445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4984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504000" y="1368720"/>
            <a:ext cx="24984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E688127-3ADD-47E3-A4E2-185F96C18E5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2168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32160" y="1326600"/>
            <a:ext cx="12168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504000" y="1368720"/>
            <a:ext cx="12168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32160" y="1368720"/>
            <a:ext cx="12168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1A09802-AFF8-4BE2-BABE-0EA34DB1157C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028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588600" y="1326600"/>
            <a:ext cx="8028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673200" y="1326600"/>
            <a:ext cx="8028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504000" y="1368720"/>
            <a:ext cx="8028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588600" y="1368720"/>
            <a:ext cx="8028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673200" y="1368720"/>
            <a:ext cx="8028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A08B84F-ABDF-4EE5-B414-23E23840F8D2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04000" y="-3874680"/>
            <a:ext cx="249840" cy="10482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D3465F4-07FC-4FBB-A99B-6DCB977A1D4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49840" cy="8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D1BDEA8-A652-411C-BADF-F1CD859EDAE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21680" cy="8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32160" y="1326600"/>
            <a:ext cx="121680" cy="8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11DA4F3-9932-4DA5-91C1-A915CD10FF1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52B7292-AC51-4EC0-A2C1-620E7D239FD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69480" cy="4378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3A1D0C4-3180-46EB-89A2-CB09054A64D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2168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32160" y="1326600"/>
            <a:ext cx="121680" cy="8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504000" y="1368720"/>
            <a:ext cx="12168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63E8096-FFE5-4D2D-92F9-B93EB5D6467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21680" cy="8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32160" y="1326600"/>
            <a:ext cx="12168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32160" y="1368720"/>
            <a:ext cx="12168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D84F378-8D39-47AB-953E-0FAAD7E8BED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2168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32160" y="1326600"/>
            <a:ext cx="12168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504000" y="1368720"/>
            <a:ext cx="24984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75F5D87-9F48-4170-BC3E-95E758EDC90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49840" cy="8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767160" y="1326600"/>
            <a:ext cx="249840" cy="8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504000" y="1415160"/>
            <a:ext cx="513000" cy="8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111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ftr" idx="1"/>
          </p:nvPr>
        </p:nvSpPr>
        <p:spPr>
          <a:xfrm>
            <a:off x="3447360" y="5165280"/>
            <a:ext cx="3192840" cy="388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</a:p>
        </p:txBody>
      </p:sp>
      <p:sp>
        <p:nvSpPr>
          <p:cNvPr id="5" name="PlaceHolder 6"/>
          <p:cNvSpPr>
            <a:spLocks noGrp="1"/>
          </p:cNvSpPr>
          <p:nvPr>
            <p:ph type="sldNum" idx="2"/>
          </p:nvPr>
        </p:nvSpPr>
        <p:spPr>
          <a:xfrm>
            <a:off x="7227360" y="5165280"/>
            <a:ext cx="2346120" cy="388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E7BDC23-31CC-4305-B74C-0A0215FDB8A1}" type="slidenum"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uk-UA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dt" idx="3"/>
          </p:nvPr>
        </p:nvSpPr>
        <p:spPr>
          <a:xfrm>
            <a:off x="504000" y="5165280"/>
            <a:ext cx="2346120" cy="388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&lt;дата/час&gt;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https://www.facebook.com/100014302088159/videos/442957215382086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hyperlink" Target="https://www.facebook.com/hashtag/supercoins?__eep__=6&amp;__cft__%5b0%5d=AZXz0z0ddFXJDD7l6jvJolP668Kp-7bD6x1-E3vgcYYR6WdNEiwZ5ADjkKpJXP29jnLVk-JZNnY-EjSckLpOAZ6oaoZh2QH82FSEgL5wEyk6Qb4LI6uBjEcqYT8953fehYXlwyTT5UQVBdMOkMyaW2wCA77lsxR7s-xvKYFIpmvczA&amp;__tn__=*NK-R" TargetMode="External"/><Relationship Id="rId7" Type="http://schemas.openxmlformats.org/officeDocument/2006/relationships/image" Target="../media/image1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14805064425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novoshkola.donets-osvita.gov.ua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927720" y="979560"/>
            <a:ext cx="8769240" cy="331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44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Інформація про стан виконання Програми національно - патріотичного виховання Донецької селищної територіальної громади за  ІІ півріччя 2024 року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39520" y="628560"/>
            <a:ext cx="9069480" cy="433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4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Проведення заходів з виховання у дітей і молоді почуття особистої та національної гідності, усвідомлення національної своєрідності, подолання комплексів меншовартості, формування шанобливого ставлення до народних традицій.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88524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400" b="0" strike="noStrike" spc="-1">
                <a:solidFill>
                  <a:srgbClr val="2A6099"/>
                </a:solidFill>
                <a:latin typeface="Times New Roman"/>
              </a:rPr>
              <a:t>День Державного Прапора України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" name="Рисунок 72"/>
          <p:cNvPicPr/>
          <p:nvPr/>
        </p:nvPicPr>
        <p:blipFill>
          <a:blip r:embed="rId3"/>
          <a:stretch/>
        </p:blipFill>
        <p:spPr>
          <a:xfrm>
            <a:off x="4183920" y="1477800"/>
            <a:ext cx="1347480" cy="2996280"/>
          </a:xfrm>
          <a:prstGeom prst="rect">
            <a:avLst/>
          </a:prstGeom>
          <a:ln w="0">
            <a:noFill/>
          </a:ln>
        </p:spPr>
      </p:pic>
      <p:sp>
        <p:nvSpPr>
          <p:cNvPr id="74" name="Прямоугольник 73"/>
          <p:cNvSpPr/>
          <p:nvPr/>
        </p:nvSpPr>
        <p:spPr>
          <a:xfrm>
            <a:off x="5779440" y="4321800"/>
            <a:ext cx="3997800" cy="114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u="sng" strike="noStrike" spc="-1">
                <a:solidFill>
                  <a:srgbClr val="0000EE"/>
                </a:solidFill>
                <a:uFillTx/>
                <a:latin typeface="Times New Roman"/>
                <a:ea typeface="DejaVu Sans"/>
                <a:hlinkClick r:id="rId4"/>
              </a:rPr>
              <a:t>https://www.facebook.com/100014302088159/videos/442957215382086/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" name="Рисунок 74"/>
          <p:cNvPicPr/>
          <p:nvPr/>
        </p:nvPicPr>
        <p:blipFill>
          <a:blip r:embed="rId5"/>
          <a:stretch/>
        </p:blipFill>
        <p:spPr>
          <a:xfrm>
            <a:off x="51480" y="1450800"/>
            <a:ext cx="3947040" cy="2959560"/>
          </a:xfrm>
          <a:prstGeom prst="rect">
            <a:avLst/>
          </a:prstGeom>
          <a:ln w="0">
            <a:noFill/>
          </a:ln>
        </p:spPr>
      </p:pic>
      <p:pic>
        <p:nvPicPr>
          <p:cNvPr id="76" name="Рисунок 75"/>
          <p:cNvPicPr/>
          <p:nvPr/>
        </p:nvPicPr>
        <p:blipFill>
          <a:blip r:embed="rId6"/>
          <a:stretch/>
        </p:blipFill>
        <p:spPr>
          <a:xfrm>
            <a:off x="5713200" y="1746000"/>
            <a:ext cx="4267080" cy="2399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465560" y="189000"/>
            <a:ext cx="8166240" cy="88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2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День пам’яті захисників України</a:t>
            </a:r>
            <a:endParaRPr lang="uk-UA" sz="4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8" name="Рисунок 77"/>
          <p:cNvPicPr/>
          <p:nvPr/>
        </p:nvPicPr>
        <p:blipFill>
          <a:blip r:embed="rId3"/>
          <a:stretch/>
        </p:blipFill>
        <p:spPr>
          <a:xfrm>
            <a:off x="5334840" y="1078920"/>
            <a:ext cx="4296960" cy="4296960"/>
          </a:xfrm>
          <a:prstGeom prst="rect">
            <a:avLst/>
          </a:prstGeom>
          <a:ln w="0">
            <a:noFill/>
          </a:ln>
        </p:spPr>
      </p:pic>
      <p:pic>
        <p:nvPicPr>
          <p:cNvPr id="79" name="Рисунок 78"/>
          <p:cNvPicPr/>
          <p:nvPr/>
        </p:nvPicPr>
        <p:blipFill>
          <a:blip r:embed="rId4"/>
          <a:stretch/>
        </p:blipFill>
        <p:spPr>
          <a:xfrm>
            <a:off x="1041480" y="1741680"/>
            <a:ext cx="4079880" cy="271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193320"/>
            <a:ext cx="9069480" cy="1009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36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Перший урок «Ми українці: честь і слава незламним»</a:t>
            </a:r>
            <a:endParaRPr lang="uk-UA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" name="Рисунок 80"/>
          <p:cNvPicPr/>
          <p:nvPr/>
        </p:nvPicPr>
        <p:blipFill>
          <a:blip r:embed="rId3"/>
          <a:stretch/>
        </p:blipFill>
        <p:spPr>
          <a:xfrm>
            <a:off x="1036080" y="1190880"/>
            <a:ext cx="4367880" cy="4367880"/>
          </a:xfrm>
          <a:prstGeom prst="rect">
            <a:avLst/>
          </a:prstGeom>
          <a:ln w="0">
            <a:noFill/>
          </a:ln>
        </p:spPr>
      </p:pic>
      <p:pic>
        <p:nvPicPr>
          <p:cNvPr id="82" name="Рисунок 81"/>
          <p:cNvPicPr/>
          <p:nvPr/>
        </p:nvPicPr>
        <p:blipFill>
          <a:blip r:embed="rId4"/>
          <a:stretch/>
        </p:blipFill>
        <p:spPr>
          <a:xfrm>
            <a:off x="5518440" y="1205280"/>
            <a:ext cx="4342320" cy="4342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82"/>
          <p:cNvPicPr/>
          <p:nvPr/>
        </p:nvPicPr>
        <p:blipFill>
          <a:blip r:embed="rId3"/>
          <a:stretch/>
        </p:blipFill>
        <p:spPr>
          <a:xfrm>
            <a:off x="3503160" y="474840"/>
            <a:ext cx="3483360" cy="2055960"/>
          </a:xfrm>
          <a:prstGeom prst="rect">
            <a:avLst/>
          </a:prstGeom>
          <a:ln w="0">
            <a:noFill/>
          </a:ln>
        </p:spPr>
      </p:pic>
      <p:pic>
        <p:nvPicPr>
          <p:cNvPr id="84" name="Рисунок 83"/>
          <p:cNvPicPr/>
          <p:nvPr/>
        </p:nvPicPr>
        <p:blipFill>
          <a:blip r:embed="rId4"/>
          <a:stretch/>
        </p:blipFill>
        <p:spPr>
          <a:xfrm>
            <a:off x="293760" y="2861280"/>
            <a:ext cx="4769640" cy="2043360"/>
          </a:xfrm>
          <a:prstGeom prst="rect">
            <a:avLst/>
          </a:prstGeom>
          <a:ln w="0">
            <a:noFill/>
          </a:ln>
        </p:spPr>
      </p:pic>
      <p:pic>
        <p:nvPicPr>
          <p:cNvPr id="85" name="Рисунок 84"/>
          <p:cNvPicPr/>
          <p:nvPr/>
        </p:nvPicPr>
        <p:blipFill>
          <a:blip r:embed="rId5"/>
          <a:stretch/>
        </p:blipFill>
        <p:spPr>
          <a:xfrm>
            <a:off x="5190480" y="2717280"/>
            <a:ext cx="4258440" cy="2358720"/>
          </a:xfrm>
          <a:prstGeom prst="rect">
            <a:avLst/>
          </a:prstGeom>
          <a:ln w="0">
            <a:noFill/>
          </a:ln>
        </p:spPr>
      </p:pic>
      <p:pic>
        <p:nvPicPr>
          <p:cNvPr id="86" name="Рисунок 85"/>
          <p:cNvPicPr/>
          <p:nvPr/>
        </p:nvPicPr>
        <p:blipFill>
          <a:blip r:embed="rId6"/>
          <a:stretch/>
        </p:blipFill>
        <p:spPr>
          <a:xfrm>
            <a:off x="100440" y="360000"/>
            <a:ext cx="3282480" cy="2271600"/>
          </a:xfrm>
          <a:prstGeom prst="rect">
            <a:avLst/>
          </a:prstGeom>
          <a:ln w="0">
            <a:noFill/>
          </a:ln>
        </p:spPr>
      </p:pic>
      <p:pic>
        <p:nvPicPr>
          <p:cNvPr id="87" name="Рисунок 86"/>
          <p:cNvPicPr/>
          <p:nvPr/>
        </p:nvPicPr>
        <p:blipFill>
          <a:blip r:embed="rId6"/>
          <a:stretch/>
        </p:blipFill>
        <p:spPr>
          <a:xfrm>
            <a:off x="7106760" y="503640"/>
            <a:ext cx="2971080" cy="2056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136800"/>
            <a:ext cx="9069480" cy="1122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0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Міжнародний день миру «Нам не потрібна війна»</a:t>
            </a:r>
            <a:endParaRPr lang="uk-UA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9" name="Рисунок 88"/>
          <p:cNvPicPr/>
          <p:nvPr/>
        </p:nvPicPr>
        <p:blipFill>
          <a:blip r:embed="rId3"/>
          <a:stretch/>
        </p:blipFill>
        <p:spPr>
          <a:xfrm>
            <a:off x="989640" y="1448640"/>
            <a:ext cx="4083480" cy="4083480"/>
          </a:xfrm>
          <a:prstGeom prst="rect">
            <a:avLst/>
          </a:prstGeom>
          <a:ln w="0">
            <a:noFill/>
          </a:ln>
        </p:spPr>
      </p:pic>
      <p:pic>
        <p:nvPicPr>
          <p:cNvPr id="90" name="Рисунок 89"/>
          <p:cNvPicPr/>
          <p:nvPr/>
        </p:nvPicPr>
        <p:blipFill>
          <a:blip r:embed="rId4"/>
          <a:stretch/>
        </p:blipFill>
        <p:spPr>
          <a:xfrm>
            <a:off x="5647680" y="1481040"/>
            <a:ext cx="4028760" cy="4028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Рисунок 90"/>
          <p:cNvPicPr/>
          <p:nvPr/>
        </p:nvPicPr>
        <p:blipFill>
          <a:blip r:embed="rId3"/>
          <a:stretch/>
        </p:blipFill>
        <p:spPr>
          <a:xfrm>
            <a:off x="4987080" y="431640"/>
            <a:ext cx="4888440" cy="4888440"/>
          </a:xfrm>
          <a:prstGeom prst="rect">
            <a:avLst/>
          </a:prstGeom>
          <a:ln w="0">
            <a:noFill/>
          </a:ln>
        </p:spPr>
      </p:pic>
      <p:pic>
        <p:nvPicPr>
          <p:cNvPr id="92" name="Рисунок 91"/>
          <p:cNvPicPr/>
          <p:nvPr/>
        </p:nvPicPr>
        <p:blipFill>
          <a:blip r:embed="rId4"/>
          <a:stretch/>
        </p:blipFill>
        <p:spPr>
          <a:xfrm>
            <a:off x="0" y="419760"/>
            <a:ext cx="4857120" cy="4857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2172960" y="290160"/>
            <a:ext cx="5916600" cy="88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Всесвітній день туризму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" name="Рисунок 93"/>
          <p:cNvPicPr/>
          <p:nvPr/>
        </p:nvPicPr>
        <p:blipFill>
          <a:blip r:embed="rId3"/>
          <a:stretch/>
        </p:blipFill>
        <p:spPr>
          <a:xfrm>
            <a:off x="2917080" y="1172520"/>
            <a:ext cx="4691880" cy="4259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День захисників та захисниць України «Рідна земле моя, ти козацькою славою щедра»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6" name="Рисунок 95"/>
          <p:cNvPicPr/>
          <p:nvPr/>
        </p:nvPicPr>
        <p:blipFill>
          <a:blip r:embed="rId3"/>
          <a:stretch/>
        </p:blipFill>
        <p:spPr>
          <a:xfrm>
            <a:off x="975240" y="1124640"/>
            <a:ext cx="4221720" cy="4221720"/>
          </a:xfrm>
          <a:prstGeom prst="rect">
            <a:avLst/>
          </a:prstGeom>
          <a:ln w="0">
            <a:noFill/>
          </a:ln>
        </p:spPr>
      </p:pic>
      <p:pic>
        <p:nvPicPr>
          <p:cNvPr id="97" name="Рисунок 96"/>
          <p:cNvPicPr/>
          <p:nvPr/>
        </p:nvPicPr>
        <p:blipFill>
          <a:blip r:embed="rId4"/>
          <a:stretch/>
        </p:blipFill>
        <p:spPr>
          <a:xfrm>
            <a:off x="5532840" y="1086120"/>
            <a:ext cx="4285080" cy="4285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Рисунок 97"/>
          <p:cNvPicPr/>
          <p:nvPr/>
        </p:nvPicPr>
        <p:blipFill>
          <a:blip r:embed="rId3"/>
          <a:stretch/>
        </p:blipFill>
        <p:spPr>
          <a:xfrm>
            <a:off x="-72720" y="822600"/>
            <a:ext cx="3494160" cy="3494160"/>
          </a:xfrm>
          <a:prstGeom prst="rect">
            <a:avLst/>
          </a:prstGeom>
          <a:ln w="0">
            <a:noFill/>
          </a:ln>
        </p:spPr>
      </p:pic>
      <p:pic>
        <p:nvPicPr>
          <p:cNvPr id="99" name="Рисунок 98"/>
          <p:cNvPicPr/>
          <p:nvPr/>
        </p:nvPicPr>
        <p:blipFill>
          <a:blip r:embed="rId4"/>
          <a:stretch/>
        </p:blipFill>
        <p:spPr>
          <a:xfrm>
            <a:off x="6697440" y="1054440"/>
            <a:ext cx="3220560" cy="3220560"/>
          </a:xfrm>
          <a:prstGeom prst="rect">
            <a:avLst/>
          </a:prstGeom>
          <a:ln w="0">
            <a:noFill/>
          </a:ln>
        </p:spPr>
      </p:pic>
      <p:pic>
        <p:nvPicPr>
          <p:cNvPr id="100" name="Рисунок 99"/>
          <p:cNvPicPr/>
          <p:nvPr/>
        </p:nvPicPr>
        <p:blipFill>
          <a:blip r:embed="rId5"/>
          <a:stretch/>
        </p:blipFill>
        <p:spPr>
          <a:xfrm>
            <a:off x="3531960" y="1121400"/>
            <a:ext cx="3076920" cy="3076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161360" y="662040"/>
            <a:ext cx="8688240" cy="354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400" b="1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Формування </a:t>
            </a:r>
            <a:br>
              <a:rPr sz="4400"/>
            </a:br>
            <a:r>
              <a:rPr lang="uk-UA" sz="4400" b="1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української громадянської ідентичності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2862720" y="299160"/>
            <a:ext cx="5599080" cy="87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Всесвітній день хліба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" name="Рисунок 101"/>
          <p:cNvPicPr/>
          <p:nvPr/>
        </p:nvPicPr>
        <p:blipFill>
          <a:blip r:embed="rId3"/>
          <a:stretch/>
        </p:blipFill>
        <p:spPr>
          <a:xfrm>
            <a:off x="54720" y="1686960"/>
            <a:ext cx="3065400" cy="3065400"/>
          </a:xfrm>
          <a:prstGeom prst="rect">
            <a:avLst/>
          </a:prstGeom>
          <a:ln w="0">
            <a:noFill/>
          </a:ln>
        </p:spPr>
      </p:pic>
      <p:pic>
        <p:nvPicPr>
          <p:cNvPr id="103" name="Рисунок 102"/>
          <p:cNvPicPr/>
          <p:nvPr/>
        </p:nvPicPr>
        <p:blipFill>
          <a:blip r:embed="rId4"/>
          <a:stretch/>
        </p:blipFill>
        <p:spPr>
          <a:xfrm>
            <a:off x="6727320" y="1650600"/>
            <a:ext cx="3193200" cy="3193200"/>
          </a:xfrm>
          <a:prstGeom prst="rect">
            <a:avLst/>
          </a:prstGeom>
          <a:ln w="0">
            <a:noFill/>
          </a:ln>
        </p:spPr>
      </p:pic>
      <p:pic>
        <p:nvPicPr>
          <p:cNvPr id="104" name="Рисунок 103"/>
          <p:cNvPicPr/>
          <p:nvPr/>
        </p:nvPicPr>
        <p:blipFill>
          <a:blip r:embed="rId5"/>
          <a:stretch/>
        </p:blipFill>
        <p:spPr>
          <a:xfrm>
            <a:off x="3269160" y="1569240"/>
            <a:ext cx="3364920" cy="3364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76240" y="106920"/>
            <a:ext cx="9069480" cy="134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Всеукраїнський урок єдності з медіаграмотності, який реалізовується національним проєктом з медіаграмотності «Фільтр» Міністерства культури та інформаційної політики та Суспільним Мовленням за підтримки ПРООН в Україні та фінансування уряду Японії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6" name="Рисунок 105"/>
          <p:cNvPicPr/>
          <p:nvPr/>
        </p:nvPicPr>
        <p:blipFill>
          <a:blip r:embed="rId3"/>
          <a:stretch/>
        </p:blipFill>
        <p:spPr>
          <a:xfrm>
            <a:off x="889200" y="1650960"/>
            <a:ext cx="4347720" cy="1930680"/>
          </a:xfrm>
          <a:prstGeom prst="rect">
            <a:avLst/>
          </a:prstGeom>
          <a:ln w="0">
            <a:noFill/>
          </a:ln>
        </p:spPr>
      </p:pic>
      <p:pic>
        <p:nvPicPr>
          <p:cNvPr id="107" name="Рисунок 106"/>
          <p:cNvPicPr/>
          <p:nvPr/>
        </p:nvPicPr>
        <p:blipFill>
          <a:blip r:embed="rId4"/>
          <a:stretch/>
        </p:blipFill>
        <p:spPr>
          <a:xfrm>
            <a:off x="5442840" y="1623600"/>
            <a:ext cx="4424760" cy="1960200"/>
          </a:xfrm>
          <a:prstGeom prst="rect">
            <a:avLst/>
          </a:prstGeom>
          <a:ln w="0">
            <a:noFill/>
          </a:ln>
        </p:spPr>
      </p:pic>
      <p:pic>
        <p:nvPicPr>
          <p:cNvPr id="108" name="Рисунок 107"/>
          <p:cNvPicPr/>
          <p:nvPr/>
        </p:nvPicPr>
        <p:blipFill>
          <a:blip r:embed="rId5"/>
          <a:stretch/>
        </p:blipFill>
        <p:spPr>
          <a:xfrm>
            <a:off x="2230200" y="3669840"/>
            <a:ext cx="6149520" cy="1932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2372760" y="290160"/>
            <a:ext cx="5970960" cy="88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Всесвітній день доброти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0" name="Рисунок 109"/>
          <p:cNvPicPr/>
          <p:nvPr/>
        </p:nvPicPr>
        <p:blipFill>
          <a:blip r:embed="rId3"/>
          <a:stretch/>
        </p:blipFill>
        <p:spPr>
          <a:xfrm>
            <a:off x="1389600" y="1317960"/>
            <a:ext cx="3842640" cy="3842640"/>
          </a:xfrm>
          <a:prstGeom prst="rect">
            <a:avLst/>
          </a:prstGeom>
          <a:ln w="0">
            <a:noFill/>
          </a:ln>
        </p:spPr>
      </p:pic>
      <p:pic>
        <p:nvPicPr>
          <p:cNvPr id="111" name="Рисунок 110"/>
          <p:cNvPicPr/>
          <p:nvPr/>
        </p:nvPicPr>
        <p:blipFill>
          <a:blip r:embed="rId4"/>
          <a:stretch/>
        </p:blipFill>
        <p:spPr>
          <a:xfrm>
            <a:off x="5865480" y="1329480"/>
            <a:ext cx="3820680" cy="3820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320480" y="226080"/>
            <a:ext cx="824796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Міжнародний день толерантності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" name="Рисунок 112"/>
          <p:cNvPicPr/>
          <p:nvPr/>
        </p:nvPicPr>
        <p:blipFill>
          <a:blip r:embed="rId3"/>
          <a:stretch/>
        </p:blipFill>
        <p:spPr>
          <a:xfrm>
            <a:off x="1133280" y="1281960"/>
            <a:ext cx="3968640" cy="3968640"/>
          </a:xfrm>
          <a:prstGeom prst="rect">
            <a:avLst/>
          </a:prstGeom>
          <a:ln w="0">
            <a:noFill/>
          </a:ln>
        </p:spPr>
      </p:pic>
      <p:pic>
        <p:nvPicPr>
          <p:cNvPr id="114" name="Рисунок 113"/>
          <p:cNvPicPr/>
          <p:nvPr/>
        </p:nvPicPr>
        <p:blipFill>
          <a:blip r:embed="rId4"/>
          <a:stretch/>
        </p:blipFill>
        <p:spPr>
          <a:xfrm>
            <a:off x="5569920" y="1299600"/>
            <a:ext cx="3961800" cy="3961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2309040" y="290160"/>
            <a:ext cx="6225120" cy="880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Всесвітній день дитини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" name="Рисунок 115"/>
          <p:cNvPicPr/>
          <p:nvPr/>
        </p:nvPicPr>
        <p:blipFill>
          <a:blip r:embed="rId3"/>
          <a:stretch/>
        </p:blipFill>
        <p:spPr>
          <a:xfrm>
            <a:off x="952560" y="1172520"/>
            <a:ext cx="4327920" cy="4327920"/>
          </a:xfrm>
          <a:prstGeom prst="rect">
            <a:avLst/>
          </a:prstGeom>
          <a:ln w="0">
            <a:noFill/>
          </a:ln>
        </p:spPr>
      </p:pic>
      <p:pic>
        <p:nvPicPr>
          <p:cNvPr id="117" name="Рисунок 116"/>
          <p:cNvPicPr/>
          <p:nvPr/>
        </p:nvPicPr>
        <p:blipFill>
          <a:blip r:embed="rId4"/>
          <a:stretch/>
        </p:blipFill>
        <p:spPr>
          <a:xfrm>
            <a:off x="5418720" y="1104120"/>
            <a:ext cx="4400280" cy="4400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/>
          <p:cNvPicPr/>
          <p:nvPr/>
        </p:nvPicPr>
        <p:blipFill>
          <a:blip r:embed="rId3"/>
          <a:stretch/>
        </p:blipFill>
        <p:spPr>
          <a:xfrm>
            <a:off x="257400" y="1270440"/>
            <a:ext cx="5587200" cy="3145320"/>
          </a:xfrm>
          <a:prstGeom prst="rect">
            <a:avLst/>
          </a:prstGeom>
          <a:ln w="0">
            <a:noFill/>
          </a:ln>
        </p:spPr>
      </p:pic>
      <p:pic>
        <p:nvPicPr>
          <p:cNvPr id="119" name="Рисунок 118"/>
          <p:cNvPicPr/>
          <p:nvPr/>
        </p:nvPicPr>
        <p:blipFill>
          <a:blip r:embed="rId4"/>
          <a:stretch/>
        </p:blipFill>
        <p:spPr>
          <a:xfrm>
            <a:off x="5934240" y="780120"/>
            <a:ext cx="4029480" cy="4029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1496160" y="226080"/>
            <a:ext cx="807732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День пам’яті жертв Голодомору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Рисунок 120"/>
          <p:cNvPicPr/>
          <p:nvPr/>
        </p:nvPicPr>
        <p:blipFill>
          <a:blip r:embed="rId3"/>
          <a:stretch/>
        </p:blipFill>
        <p:spPr>
          <a:xfrm>
            <a:off x="3568680" y="1710720"/>
            <a:ext cx="2890440" cy="2890440"/>
          </a:xfrm>
          <a:prstGeom prst="rect">
            <a:avLst/>
          </a:prstGeom>
          <a:ln w="0">
            <a:noFill/>
          </a:ln>
        </p:spPr>
      </p:pic>
      <p:pic>
        <p:nvPicPr>
          <p:cNvPr id="122" name="Рисунок 121"/>
          <p:cNvPicPr/>
          <p:nvPr/>
        </p:nvPicPr>
        <p:blipFill>
          <a:blip r:embed="rId4"/>
          <a:stretch/>
        </p:blipFill>
        <p:spPr>
          <a:xfrm>
            <a:off x="6340320" y="1451880"/>
            <a:ext cx="3737520" cy="3737520"/>
          </a:xfrm>
          <a:prstGeom prst="rect">
            <a:avLst/>
          </a:prstGeom>
          <a:ln w="0">
            <a:noFill/>
          </a:ln>
        </p:spPr>
      </p:pic>
      <p:pic>
        <p:nvPicPr>
          <p:cNvPr id="123" name="Рисунок 122"/>
          <p:cNvPicPr/>
          <p:nvPr/>
        </p:nvPicPr>
        <p:blipFill>
          <a:blip r:embed="rId5"/>
          <a:stretch/>
        </p:blipFill>
        <p:spPr>
          <a:xfrm>
            <a:off x="-53640" y="1478520"/>
            <a:ext cx="3620160" cy="3620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Рисунок 123"/>
          <p:cNvPicPr/>
          <p:nvPr/>
        </p:nvPicPr>
        <p:blipFill>
          <a:blip r:embed="rId3"/>
          <a:stretch/>
        </p:blipFill>
        <p:spPr>
          <a:xfrm>
            <a:off x="4883400" y="367560"/>
            <a:ext cx="5092920" cy="5092920"/>
          </a:xfrm>
          <a:prstGeom prst="rect">
            <a:avLst/>
          </a:prstGeom>
          <a:ln w="0">
            <a:noFill/>
          </a:ln>
        </p:spPr>
      </p:pic>
      <p:pic>
        <p:nvPicPr>
          <p:cNvPr id="125" name="Рисунок 124"/>
          <p:cNvPicPr/>
          <p:nvPr/>
        </p:nvPicPr>
        <p:blipFill>
          <a:blip r:embed="rId4"/>
          <a:stretch/>
        </p:blipFill>
        <p:spPr>
          <a:xfrm>
            <a:off x="586440" y="760680"/>
            <a:ext cx="4244040" cy="4244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Рисунок 125"/>
          <p:cNvPicPr/>
          <p:nvPr/>
        </p:nvPicPr>
        <p:blipFill>
          <a:blip r:embed="rId3"/>
          <a:stretch/>
        </p:blipFill>
        <p:spPr>
          <a:xfrm>
            <a:off x="127080" y="381240"/>
            <a:ext cx="9828360" cy="4932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Рисунок 126"/>
          <p:cNvPicPr/>
          <p:nvPr/>
        </p:nvPicPr>
        <p:blipFill>
          <a:blip r:embed="rId3"/>
          <a:stretch/>
        </p:blipFill>
        <p:spPr>
          <a:xfrm>
            <a:off x="1233720" y="105120"/>
            <a:ext cx="8416080" cy="5333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90000" indent="0" algn="ctr">
              <a:lnSpc>
                <a:spcPct val="115000"/>
              </a:lnSpc>
              <a:buNone/>
              <a:tabLst>
                <a:tab pos="0" algn="l"/>
              </a:tabLst>
            </a:pPr>
            <a:r>
              <a:rPr lang="uk-UA" sz="26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Зустріч із захисниками ЗСУ «Роль війська у відстоюванні незалежності та територіальної цілісності України»</a:t>
            </a:r>
            <a:endParaRPr lang="uk-UA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" name="Рисунок 45"/>
          <p:cNvPicPr/>
          <p:nvPr/>
        </p:nvPicPr>
        <p:blipFill>
          <a:blip r:embed="rId3"/>
          <a:stretch/>
        </p:blipFill>
        <p:spPr>
          <a:xfrm>
            <a:off x="5787360" y="1355400"/>
            <a:ext cx="4049640" cy="4049640"/>
          </a:xfrm>
          <a:prstGeom prst="rect">
            <a:avLst/>
          </a:prstGeom>
          <a:ln w="0">
            <a:noFill/>
          </a:ln>
        </p:spPr>
      </p:pic>
      <p:sp>
        <p:nvSpPr>
          <p:cNvPr id="47" name="Полилиния: фигура 46"/>
          <p:cNvSpPr/>
          <p:nvPr/>
        </p:nvSpPr>
        <p:spPr>
          <a:xfrm rot="1349400">
            <a:off x="4879800" y="4824360"/>
            <a:ext cx="496440" cy="478800"/>
          </a:xfrm>
          <a:custGeom>
            <a:avLst/>
            <a:gdLst>
              <a:gd name="textAreaLeft" fmla="*/ 57600 w 496440"/>
              <a:gd name="textAreaRight" fmla="*/ 441000 w 496440"/>
              <a:gd name="textAreaTop" fmla="*/ 77760 h 478800"/>
              <a:gd name="textAreaBottom" fmla="*/ 233640 h 478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812" y="21594"/>
                </a:moveTo>
                <a:cubicBezTo>
                  <a:pt x="10540" y="19423"/>
                  <a:pt x="9746" y="16742"/>
                  <a:pt x="7801" y="15040"/>
                </a:cubicBezTo>
                <a:cubicBezTo>
                  <a:pt x="4560" y="12230"/>
                  <a:pt x="2678" y="12550"/>
                  <a:pt x="566" y="8804"/>
                </a:cubicBezTo>
                <a:cubicBezTo>
                  <a:pt x="-605" y="6314"/>
                  <a:pt x="-208" y="1952"/>
                  <a:pt x="4142" y="313"/>
                </a:cubicBezTo>
                <a:cubicBezTo>
                  <a:pt x="8616" y="-1006"/>
                  <a:pt x="10394" y="2228"/>
                  <a:pt x="10812" y="2888"/>
                </a:cubicBezTo>
                <a:cubicBezTo>
                  <a:pt x="11230" y="2228"/>
                  <a:pt x="12987" y="-1006"/>
                  <a:pt x="17482" y="313"/>
                </a:cubicBezTo>
                <a:cubicBezTo>
                  <a:pt x="21832" y="1952"/>
                  <a:pt x="22208" y="6314"/>
                  <a:pt x="21037" y="8804"/>
                </a:cubicBezTo>
                <a:cubicBezTo>
                  <a:pt x="18925" y="12550"/>
                  <a:pt x="17043" y="12230"/>
                  <a:pt x="13802" y="15040"/>
                </a:cubicBezTo>
                <a:cubicBezTo>
                  <a:pt x="11858" y="16742"/>
                  <a:pt x="11063" y="19423"/>
                  <a:pt x="10812" y="21594"/>
                </a:cubicBez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uk-UA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8" name="Полилиния: фигура 47"/>
          <p:cNvSpPr/>
          <p:nvPr/>
        </p:nvSpPr>
        <p:spPr>
          <a:xfrm rot="20085000">
            <a:off x="41760" y="4679280"/>
            <a:ext cx="968400" cy="814320"/>
          </a:xfrm>
          <a:custGeom>
            <a:avLst/>
            <a:gdLst>
              <a:gd name="textAreaLeft" fmla="*/ 112320 w 968400"/>
              <a:gd name="textAreaRight" fmla="*/ 858240 w 968400"/>
              <a:gd name="textAreaTop" fmla="*/ 132120 h 814320"/>
              <a:gd name="textAreaBottom" fmla="*/ 396720 h 8143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812" y="21594"/>
                </a:moveTo>
                <a:cubicBezTo>
                  <a:pt x="10540" y="19423"/>
                  <a:pt x="9746" y="16742"/>
                  <a:pt x="7801" y="15040"/>
                </a:cubicBezTo>
                <a:cubicBezTo>
                  <a:pt x="4560" y="12230"/>
                  <a:pt x="2678" y="12550"/>
                  <a:pt x="566" y="8804"/>
                </a:cubicBezTo>
                <a:cubicBezTo>
                  <a:pt x="-605" y="6314"/>
                  <a:pt x="-208" y="1952"/>
                  <a:pt x="4142" y="313"/>
                </a:cubicBezTo>
                <a:cubicBezTo>
                  <a:pt x="8616" y="-1006"/>
                  <a:pt x="10394" y="2228"/>
                  <a:pt x="10812" y="2888"/>
                </a:cubicBezTo>
                <a:cubicBezTo>
                  <a:pt x="11230" y="2228"/>
                  <a:pt x="12987" y="-1006"/>
                  <a:pt x="17482" y="313"/>
                </a:cubicBezTo>
                <a:cubicBezTo>
                  <a:pt x="21832" y="1952"/>
                  <a:pt x="22208" y="6314"/>
                  <a:pt x="21037" y="8804"/>
                </a:cubicBezTo>
                <a:cubicBezTo>
                  <a:pt x="18925" y="12550"/>
                  <a:pt x="17043" y="12230"/>
                  <a:pt x="13802" y="15040"/>
                </a:cubicBezTo>
                <a:cubicBezTo>
                  <a:pt x="11858" y="16742"/>
                  <a:pt x="11063" y="19423"/>
                  <a:pt x="10812" y="21594"/>
                </a:cubicBez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uk-UA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9" name="Полилиния: фигура 48"/>
          <p:cNvSpPr/>
          <p:nvPr/>
        </p:nvSpPr>
        <p:spPr>
          <a:xfrm>
            <a:off x="825840" y="984600"/>
            <a:ext cx="505800" cy="487800"/>
          </a:xfrm>
          <a:custGeom>
            <a:avLst/>
            <a:gdLst>
              <a:gd name="textAreaLeft" fmla="*/ 58680 w 505800"/>
              <a:gd name="textAreaRight" fmla="*/ 449280 w 505800"/>
              <a:gd name="textAreaTop" fmla="*/ 79200 h 487800"/>
              <a:gd name="textAreaBottom" fmla="*/ 238320 h 4878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812" y="21594"/>
                </a:moveTo>
                <a:cubicBezTo>
                  <a:pt x="10540" y="19423"/>
                  <a:pt x="9746" y="16742"/>
                  <a:pt x="7801" y="15040"/>
                </a:cubicBezTo>
                <a:cubicBezTo>
                  <a:pt x="4560" y="12230"/>
                  <a:pt x="2678" y="12550"/>
                  <a:pt x="566" y="8804"/>
                </a:cubicBezTo>
                <a:cubicBezTo>
                  <a:pt x="-605" y="6314"/>
                  <a:pt x="-208" y="1952"/>
                  <a:pt x="4142" y="313"/>
                </a:cubicBezTo>
                <a:cubicBezTo>
                  <a:pt x="8616" y="-1006"/>
                  <a:pt x="10394" y="2228"/>
                  <a:pt x="10812" y="2888"/>
                </a:cubicBezTo>
                <a:cubicBezTo>
                  <a:pt x="11230" y="2228"/>
                  <a:pt x="12987" y="-1006"/>
                  <a:pt x="17482" y="313"/>
                </a:cubicBezTo>
                <a:cubicBezTo>
                  <a:pt x="21832" y="1952"/>
                  <a:pt x="22208" y="6314"/>
                  <a:pt x="21037" y="8804"/>
                </a:cubicBezTo>
                <a:cubicBezTo>
                  <a:pt x="18925" y="12550"/>
                  <a:pt x="17043" y="12230"/>
                  <a:pt x="13802" y="15040"/>
                </a:cubicBezTo>
                <a:cubicBezTo>
                  <a:pt x="11858" y="16742"/>
                  <a:pt x="11063" y="19423"/>
                  <a:pt x="10812" y="21594"/>
                </a:cubicBez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uk-UA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0" name="Полилиния: фигура 49"/>
          <p:cNvSpPr/>
          <p:nvPr/>
        </p:nvSpPr>
        <p:spPr>
          <a:xfrm rot="1306800">
            <a:off x="9125640" y="519840"/>
            <a:ext cx="732600" cy="723600"/>
          </a:xfrm>
          <a:custGeom>
            <a:avLst/>
            <a:gdLst>
              <a:gd name="textAreaLeft" fmla="*/ 84960 w 732600"/>
              <a:gd name="textAreaRight" fmla="*/ 649800 w 732600"/>
              <a:gd name="textAreaTop" fmla="*/ 117360 h 723600"/>
              <a:gd name="textAreaBottom" fmla="*/ 352800 h 72360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812" y="21594"/>
                </a:moveTo>
                <a:cubicBezTo>
                  <a:pt x="10540" y="19423"/>
                  <a:pt x="9746" y="16742"/>
                  <a:pt x="7801" y="15040"/>
                </a:cubicBezTo>
                <a:cubicBezTo>
                  <a:pt x="4560" y="12230"/>
                  <a:pt x="2678" y="12550"/>
                  <a:pt x="566" y="8804"/>
                </a:cubicBezTo>
                <a:cubicBezTo>
                  <a:pt x="-605" y="6314"/>
                  <a:pt x="-208" y="1952"/>
                  <a:pt x="4142" y="313"/>
                </a:cubicBezTo>
                <a:cubicBezTo>
                  <a:pt x="8616" y="-1006"/>
                  <a:pt x="10394" y="2228"/>
                  <a:pt x="10812" y="2888"/>
                </a:cubicBezTo>
                <a:cubicBezTo>
                  <a:pt x="11230" y="2228"/>
                  <a:pt x="12987" y="-1006"/>
                  <a:pt x="17482" y="313"/>
                </a:cubicBezTo>
                <a:cubicBezTo>
                  <a:pt x="21832" y="1952"/>
                  <a:pt x="22208" y="6314"/>
                  <a:pt x="21037" y="8804"/>
                </a:cubicBezTo>
                <a:cubicBezTo>
                  <a:pt x="18925" y="12550"/>
                  <a:pt x="17043" y="12230"/>
                  <a:pt x="13802" y="15040"/>
                </a:cubicBezTo>
                <a:cubicBezTo>
                  <a:pt x="11858" y="16742"/>
                  <a:pt x="11063" y="19423"/>
                  <a:pt x="10812" y="21594"/>
                </a:cubicBez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uk-UA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51" name="Рисунок 50"/>
          <p:cNvPicPr/>
          <p:nvPr/>
        </p:nvPicPr>
        <p:blipFill>
          <a:blip r:embed="rId4"/>
          <a:stretch/>
        </p:blipFill>
        <p:spPr>
          <a:xfrm>
            <a:off x="956160" y="1562760"/>
            <a:ext cx="4750920" cy="2948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32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День Гідності і Свободи «Україна — це територія Гідності і Свободи»</a:t>
            </a: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" name="Рисунок 128"/>
          <p:cNvPicPr/>
          <p:nvPr/>
        </p:nvPicPr>
        <p:blipFill>
          <a:blip r:embed="rId3"/>
          <a:stretch/>
        </p:blipFill>
        <p:spPr>
          <a:xfrm>
            <a:off x="0" y="1658160"/>
            <a:ext cx="3463200" cy="3463200"/>
          </a:xfrm>
          <a:prstGeom prst="rect">
            <a:avLst/>
          </a:prstGeom>
          <a:ln w="0">
            <a:noFill/>
          </a:ln>
        </p:spPr>
      </p:pic>
      <p:pic>
        <p:nvPicPr>
          <p:cNvPr id="130" name="Рисунок 129"/>
          <p:cNvPicPr/>
          <p:nvPr/>
        </p:nvPicPr>
        <p:blipFill>
          <a:blip r:embed="rId4"/>
          <a:stretch/>
        </p:blipFill>
        <p:spPr>
          <a:xfrm>
            <a:off x="6321240" y="1612080"/>
            <a:ext cx="3649680" cy="3649680"/>
          </a:xfrm>
          <a:prstGeom prst="rect">
            <a:avLst/>
          </a:prstGeom>
          <a:ln w="0">
            <a:noFill/>
          </a:ln>
        </p:spPr>
      </p:pic>
      <p:pic>
        <p:nvPicPr>
          <p:cNvPr id="131" name="Рисунок 130"/>
          <p:cNvPicPr/>
          <p:nvPr/>
        </p:nvPicPr>
        <p:blipFill>
          <a:blip r:embed="rId5"/>
          <a:stretch/>
        </p:blipFill>
        <p:spPr>
          <a:xfrm>
            <a:off x="3465360" y="2023200"/>
            <a:ext cx="2855160" cy="2855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Рисунок 131"/>
          <p:cNvPicPr/>
          <p:nvPr/>
        </p:nvPicPr>
        <p:blipFill>
          <a:blip r:embed="rId3"/>
          <a:stretch/>
        </p:blipFill>
        <p:spPr>
          <a:xfrm>
            <a:off x="5566680" y="542160"/>
            <a:ext cx="4444920" cy="4444920"/>
          </a:xfrm>
          <a:prstGeom prst="rect">
            <a:avLst/>
          </a:prstGeom>
          <a:ln w="0">
            <a:noFill/>
          </a:ln>
        </p:spPr>
      </p:pic>
      <p:pic>
        <p:nvPicPr>
          <p:cNvPr id="133" name="Рисунок 132"/>
          <p:cNvPicPr/>
          <p:nvPr/>
        </p:nvPicPr>
        <p:blipFill>
          <a:blip r:embed="rId4"/>
          <a:stretch/>
        </p:blipFill>
        <p:spPr>
          <a:xfrm>
            <a:off x="979920" y="497880"/>
            <a:ext cx="4486320" cy="4486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1474560" y="226080"/>
            <a:ext cx="7422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Міжнародний день волонтера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Рисунок 134"/>
          <p:cNvPicPr/>
          <p:nvPr/>
        </p:nvPicPr>
        <p:blipFill>
          <a:blip r:embed="rId3"/>
          <a:stretch/>
        </p:blipFill>
        <p:spPr>
          <a:xfrm>
            <a:off x="1131120" y="1242720"/>
            <a:ext cx="4049280" cy="4049280"/>
          </a:xfrm>
          <a:prstGeom prst="rect">
            <a:avLst/>
          </a:prstGeom>
          <a:ln w="0">
            <a:noFill/>
          </a:ln>
        </p:spPr>
      </p:pic>
      <p:pic>
        <p:nvPicPr>
          <p:cNvPr id="136" name="Рисунок 135"/>
          <p:cNvPicPr/>
          <p:nvPr/>
        </p:nvPicPr>
        <p:blipFill>
          <a:blip r:embed="rId4"/>
          <a:stretch/>
        </p:blipFill>
        <p:spPr>
          <a:xfrm>
            <a:off x="5424480" y="1221840"/>
            <a:ext cx="4113360" cy="4113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898640" y="302040"/>
            <a:ext cx="7444800" cy="868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День Збройних Сил України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8" name="Рисунок 137"/>
          <p:cNvPicPr/>
          <p:nvPr/>
        </p:nvPicPr>
        <p:blipFill>
          <a:blip r:embed="rId3"/>
          <a:stretch/>
        </p:blipFill>
        <p:spPr>
          <a:xfrm>
            <a:off x="773640" y="1020600"/>
            <a:ext cx="4515120" cy="4515120"/>
          </a:xfrm>
          <a:prstGeom prst="rect">
            <a:avLst/>
          </a:prstGeom>
          <a:ln w="0">
            <a:noFill/>
          </a:ln>
        </p:spPr>
      </p:pic>
      <p:pic>
        <p:nvPicPr>
          <p:cNvPr id="139" name="Рисунок 138"/>
          <p:cNvPicPr/>
          <p:nvPr/>
        </p:nvPicPr>
        <p:blipFill>
          <a:blip r:embed="rId4"/>
          <a:stretch/>
        </p:blipFill>
        <p:spPr>
          <a:xfrm>
            <a:off x="5391360" y="1049760"/>
            <a:ext cx="4425840" cy="4425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Рисунок 139"/>
          <p:cNvPicPr/>
          <p:nvPr/>
        </p:nvPicPr>
        <p:blipFill>
          <a:blip r:embed="rId3"/>
          <a:stretch/>
        </p:blipFill>
        <p:spPr>
          <a:xfrm>
            <a:off x="630000" y="632880"/>
            <a:ext cx="4672800" cy="4672800"/>
          </a:xfrm>
          <a:prstGeom prst="rect">
            <a:avLst/>
          </a:prstGeom>
          <a:ln w="0">
            <a:noFill/>
          </a:ln>
        </p:spPr>
      </p:pic>
      <p:pic>
        <p:nvPicPr>
          <p:cNvPr id="141" name="Рисунок 140"/>
          <p:cNvPicPr/>
          <p:nvPr/>
        </p:nvPicPr>
        <p:blipFill>
          <a:blip r:embed="rId4"/>
          <a:stretch/>
        </p:blipFill>
        <p:spPr>
          <a:xfrm>
            <a:off x="5304960" y="632880"/>
            <a:ext cx="4642920" cy="4642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Рисунок 141"/>
          <p:cNvPicPr/>
          <p:nvPr/>
        </p:nvPicPr>
        <p:blipFill>
          <a:blip r:embed="rId3"/>
          <a:stretch/>
        </p:blipFill>
        <p:spPr>
          <a:xfrm>
            <a:off x="129240" y="0"/>
            <a:ext cx="4986720" cy="2639160"/>
          </a:xfrm>
          <a:prstGeom prst="rect">
            <a:avLst/>
          </a:prstGeom>
          <a:ln w="0">
            <a:noFill/>
          </a:ln>
        </p:spPr>
      </p:pic>
      <p:pic>
        <p:nvPicPr>
          <p:cNvPr id="143" name="Рисунок 142"/>
          <p:cNvPicPr/>
          <p:nvPr/>
        </p:nvPicPr>
        <p:blipFill>
          <a:blip r:embed="rId4"/>
          <a:stretch/>
        </p:blipFill>
        <p:spPr>
          <a:xfrm>
            <a:off x="5543640" y="0"/>
            <a:ext cx="4048920" cy="2588040"/>
          </a:xfrm>
          <a:prstGeom prst="rect">
            <a:avLst/>
          </a:prstGeom>
          <a:ln w="0">
            <a:noFill/>
          </a:ln>
        </p:spPr>
      </p:pic>
      <p:pic>
        <p:nvPicPr>
          <p:cNvPr id="144" name="Рисунок 143"/>
          <p:cNvPicPr/>
          <p:nvPr/>
        </p:nvPicPr>
        <p:blipFill>
          <a:blip r:embed="rId5"/>
          <a:stretch/>
        </p:blipFill>
        <p:spPr>
          <a:xfrm>
            <a:off x="537840" y="2798280"/>
            <a:ext cx="4463640" cy="2869560"/>
          </a:xfrm>
          <a:prstGeom prst="rect">
            <a:avLst/>
          </a:prstGeom>
          <a:ln w="0">
            <a:noFill/>
          </a:ln>
        </p:spPr>
      </p:pic>
      <p:pic>
        <p:nvPicPr>
          <p:cNvPr id="145" name="Рисунок 144"/>
          <p:cNvPicPr/>
          <p:nvPr/>
        </p:nvPicPr>
        <p:blipFill>
          <a:blip r:embed="rId6"/>
          <a:stretch/>
        </p:blipFill>
        <p:spPr>
          <a:xfrm>
            <a:off x="5282640" y="2794320"/>
            <a:ext cx="4534920" cy="2784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180800" y="226080"/>
            <a:ext cx="869436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Всесвітній день української хустки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7" name="Рисунок 146"/>
          <p:cNvPicPr/>
          <p:nvPr/>
        </p:nvPicPr>
        <p:blipFill>
          <a:blip r:embed="rId3"/>
          <a:stretch/>
        </p:blipFill>
        <p:spPr>
          <a:xfrm>
            <a:off x="1078560" y="1172520"/>
            <a:ext cx="4286880" cy="4286880"/>
          </a:xfrm>
          <a:prstGeom prst="rect">
            <a:avLst/>
          </a:prstGeom>
          <a:ln w="0">
            <a:noFill/>
          </a:ln>
        </p:spPr>
      </p:pic>
      <p:pic>
        <p:nvPicPr>
          <p:cNvPr id="148" name="Рисунок 147"/>
          <p:cNvPicPr/>
          <p:nvPr/>
        </p:nvPicPr>
        <p:blipFill>
          <a:blip r:embed="rId4"/>
          <a:stretch/>
        </p:blipFill>
        <p:spPr>
          <a:xfrm>
            <a:off x="5562000" y="1172520"/>
            <a:ext cx="4313160" cy="431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День вшанування учасників ліквідації наслідків аварії на Чорнобильській АЕС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0" name="Рисунок 149"/>
          <p:cNvPicPr/>
          <p:nvPr/>
        </p:nvPicPr>
        <p:blipFill>
          <a:blip r:embed="rId3"/>
          <a:stretch/>
        </p:blipFill>
        <p:spPr>
          <a:xfrm>
            <a:off x="136080" y="1108800"/>
            <a:ext cx="4386240" cy="2464920"/>
          </a:xfrm>
          <a:prstGeom prst="rect">
            <a:avLst/>
          </a:prstGeom>
          <a:ln w="0">
            <a:noFill/>
          </a:ln>
        </p:spPr>
      </p:pic>
      <p:pic>
        <p:nvPicPr>
          <p:cNvPr id="151" name="Рисунок 150"/>
          <p:cNvPicPr/>
          <p:nvPr/>
        </p:nvPicPr>
        <p:blipFill>
          <a:blip r:embed="rId4"/>
          <a:stretch/>
        </p:blipFill>
        <p:spPr>
          <a:xfrm>
            <a:off x="82440" y="3738240"/>
            <a:ext cx="5392080" cy="1745280"/>
          </a:xfrm>
          <a:prstGeom prst="rect">
            <a:avLst/>
          </a:prstGeom>
          <a:ln w="0">
            <a:noFill/>
          </a:ln>
        </p:spPr>
      </p:pic>
      <p:pic>
        <p:nvPicPr>
          <p:cNvPr id="152" name="Рисунок 151"/>
          <p:cNvPicPr/>
          <p:nvPr/>
        </p:nvPicPr>
        <p:blipFill>
          <a:blip r:embed="rId5"/>
          <a:stretch/>
        </p:blipFill>
        <p:spPr>
          <a:xfrm>
            <a:off x="5680080" y="3363120"/>
            <a:ext cx="3960000" cy="2304720"/>
          </a:xfrm>
          <a:prstGeom prst="rect">
            <a:avLst/>
          </a:prstGeom>
          <a:ln w="0">
            <a:noFill/>
          </a:ln>
        </p:spPr>
      </p:pic>
      <p:pic>
        <p:nvPicPr>
          <p:cNvPr id="153" name="Рисунок 152"/>
          <p:cNvPicPr/>
          <p:nvPr/>
        </p:nvPicPr>
        <p:blipFill>
          <a:blip r:embed="rId6"/>
          <a:stretch/>
        </p:blipFill>
        <p:spPr>
          <a:xfrm>
            <a:off x="4615200" y="1056960"/>
            <a:ext cx="5394600" cy="2166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921240" y="866880"/>
            <a:ext cx="9073440" cy="363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36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Проведення конкурсів, наукових конференцій та інших просвітницьких заходів згідно з Календарем відзначення знаменних дат та подій в українській історії</a:t>
            </a:r>
            <a:endParaRPr lang="uk-UA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87588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ІІІ територіальний конкурс малюнків "Україна в моєму серці", який був організований до Дня Незалежності України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6" name="Рисунок 155"/>
          <p:cNvPicPr/>
          <p:nvPr/>
        </p:nvPicPr>
        <p:blipFill>
          <a:blip r:embed="rId3"/>
          <a:stretch/>
        </p:blipFill>
        <p:spPr>
          <a:xfrm>
            <a:off x="5353920" y="1172160"/>
            <a:ext cx="4412520" cy="4412520"/>
          </a:xfrm>
          <a:prstGeom prst="rect">
            <a:avLst/>
          </a:prstGeom>
          <a:ln w="0">
            <a:noFill/>
          </a:ln>
        </p:spPr>
      </p:pic>
      <p:sp>
        <p:nvSpPr>
          <p:cNvPr id="157" name="Полилиния: фигура 156"/>
          <p:cNvSpPr/>
          <p:nvPr/>
        </p:nvSpPr>
        <p:spPr>
          <a:xfrm>
            <a:off x="1312560" y="1762560"/>
            <a:ext cx="3688920" cy="3266280"/>
          </a:xfrm>
          <a:custGeom>
            <a:avLst/>
            <a:gdLst>
              <a:gd name="textAreaLeft" fmla="*/ 426960 w 3688920"/>
              <a:gd name="textAreaRight" fmla="*/ 3263760 w 3688920"/>
              <a:gd name="textAreaTop" fmla="*/ 529560 h 3266280"/>
              <a:gd name="textAreaBottom" fmla="*/ 1588680 h 326628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812" y="21594"/>
                </a:moveTo>
                <a:cubicBezTo>
                  <a:pt x="10540" y="19423"/>
                  <a:pt x="9746" y="16742"/>
                  <a:pt x="7801" y="15040"/>
                </a:cubicBezTo>
                <a:cubicBezTo>
                  <a:pt x="4560" y="12230"/>
                  <a:pt x="2678" y="12550"/>
                  <a:pt x="566" y="8804"/>
                </a:cubicBezTo>
                <a:cubicBezTo>
                  <a:pt x="-605" y="6314"/>
                  <a:pt x="-208" y="1952"/>
                  <a:pt x="4142" y="313"/>
                </a:cubicBezTo>
                <a:cubicBezTo>
                  <a:pt x="8616" y="-1006"/>
                  <a:pt x="10394" y="2228"/>
                  <a:pt x="10812" y="2888"/>
                </a:cubicBezTo>
                <a:cubicBezTo>
                  <a:pt x="11230" y="2228"/>
                  <a:pt x="12987" y="-1006"/>
                  <a:pt x="17482" y="313"/>
                </a:cubicBezTo>
                <a:cubicBezTo>
                  <a:pt x="21832" y="1952"/>
                  <a:pt x="22208" y="6314"/>
                  <a:pt x="21037" y="8804"/>
                </a:cubicBezTo>
                <a:cubicBezTo>
                  <a:pt x="18925" y="12550"/>
                  <a:pt x="17043" y="12230"/>
                  <a:pt x="13802" y="15040"/>
                </a:cubicBezTo>
                <a:cubicBezTo>
                  <a:pt x="11858" y="16742"/>
                  <a:pt x="11063" y="19423"/>
                  <a:pt x="10812" y="21594"/>
                </a:cubicBezTo>
                <a:close/>
              </a:path>
            </a:pathLst>
          </a:cu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Панченко Даріна,  дошкільний підрозділ,— І місце (Слєпушкіна С.О.)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    Вак Софія, 4 клас,—            І місце (Вак А.О.)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66880" y="150120"/>
            <a:ext cx="9069480" cy="109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600" b="0" strike="noStrike" spc="-1">
                <a:solidFill>
                  <a:srgbClr val="2A6099"/>
                </a:solidFill>
                <a:latin typeface="Times New Roman"/>
              </a:rPr>
              <a:t>Всесвітній день прав людини «Дітям світу — сонце й мир»</a:t>
            </a:r>
            <a:br>
              <a:rPr sz="2600"/>
            </a:br>
            <a:r>
              <a:rPr lang="uk-UA" sz="2600" b="0" strike="noStrike" spc="-1">
                <a:solidFill>
                  <a:srgbClr val="2A6099"/>
                </a:solidFill>
                <a:latin typeface="Times New Roman"/>
              </a:rPr>
              <a:t>Інтелектуальний правознавчий турнір</a:t>
            </a:r>
            <a:br>
              <a:rPr sz="2600"/>
            </a:br>
            <a:r>
              <a:rPr lang="uk-UA" sz="2600" b="0" strike="noStrike" spc="-1">
                <a:solidFill>
                  <a:srgbClr val="2A6099"/>
                </a:solidFill>
                <a:latin typeface="Times New Roman"/>
              </a:rPr>
              <a:t>Година спілкування «Злочин та види кримінального покарання»</a:t>
            </a:r>
            <a:endParaRPr lang="uk-UA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" name="Рисунок 52"/>
          <p:cNvPicPr/>
          <p:nvPr/>
        </p:nvPicPr>
        <p:blipFill>
          <a:blip r:embed="rId3"/>
          <a:stretch/>
        </p:blipFill>
        <p:spPr>
          <a:xfrm>
            <a:off x="6833880" y="1734840"/>
            <a:ext cx="3243960" cy="3243960"/>
          </a:xfrm>
          <a:prstGeom prst="rect">
            <a:avLst/>
          </a:prstGeom>
          <a:ln w="0">
            <a:noFill/>
          </a:ln>
        </p:spPr>
      </p:pic>
      <p:pic>
        <p:nvPicPr>
          <p:cNvPr id="54" name="Рисунок 53"/>
          <p:cNvPicPr/>
          <p:nvPr/>
        </p:nvPicPr>
        <p:blipFill>
          <a:blip r:embed="rId4"/>
          <a:stretch/>
        </p:blipFill>
        <p:spPr>
          <a:xfrm>
            <a:off x="225360" y="1714680"/>
            <a:ext cx="3217320" cy="3217320"/>
          </a:xfrm>
          <a:prstGeom prst="rect">
            <a:avLst/>
          </a:prstGeom>
          <a:ln w="0">
            <a:noFill/>
          </a:ln>
        </p:spPr>
      </p:pic>
      <p:sp>
        <p:nvSpPr>
          <p:cNvPr id="55" name="Облачко с текстом: овальное 54"/>
          <p:cNvSpPr/>
          <p:nvPr/>
        </p:nvSpPr>
        <p:spPr>
          <a:xfrm>
            <a:off x="4890240" y="1302120"/>
            <a:ext cx="1757520" cy="592560"/>
          </a:xfrm>
          <a:prstGeom prst="wedgeEllipseCallout">
            <a:avLst>
              <a:gd name="adj1" fmla="val -16722"/>
              <a:gd name="adj2" fmla="val 173226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100" b="0" strike="noStrike" spc="-1">
                <a:solidFill>
                  <a:srgbClr val="FF0000"/>
                </a:solidFill>
                <a:latin typeface="Times New Roman"/>
                <a:ea typeface="DejaVu Sans"/>
              </a:rPr>
              <a:t>Я МАЮ ПРАВО!</a:t>
            </a:r>
            <a:endParaRPr lang="uk-UA" sz="21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" name="Рисунок 55"/>
          <p:cNvPicPr/>
          <p:nvPr/>
        </p:nvPicPr>
        <p:blipFill>
          <a:blip r:embed="rId5"/>
          <a:stretch/>
        </p:blipFill>
        <p:spPr>
          <a:xfrm>
            <a:off x="3589920" y="1943640"/>
            <a:ext cx="3178080" cy="3178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75204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Всеукраїнський конкурс дитячого малюнка «Сучасний дизайн вишиванки»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9" name="Рисунок 158"/>
          <p:cNvPicPr/>
          <p:nvPr/>
        </p:nvPicPr>
        <p:blipFill>
          <a:blip r:embed="rId3"/>
          <a:stretch/>
        </p:blipFill>
        <p:spPr>
          <a:xfrm>
            <a:off x="3166200" y="1172160"/>
            <a:ext cx="4317480" cy="4317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ІІ територіальний конкурс «Наші герої ЗСУ»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Рисунок 160"/>
          <p:cNvPicPr/>
          <p:nvPr/>
        </p:nvPicPr>
        <p:blipFill>
          <a:blip r:embed="rId3"/>
          <a:stretch/>
        </p:blipFill>
        <p:spPr>
          <a:xfrm>
            <a:off x="6341400" y="1018080"/>
            <a:ext cx="2635200" cy="4433760"/>
          </a:xfrm>
          <a:prstGeom prst="rect">
            <a:avLst/>
          </a:prstGeom>
          <a:ln w="0">
            <a:noFill/>
          </a:ln>
        </p:spPr>
      </p:pic>
      <p:sp>
        <p:nvSpPr>
          <p:cNvPr id="162" name="Свиток: вертикальный 161"/>
          <p:cNvSpPr/>
          <p:nvPr/>
        </p:nvSpPr>
        <p:spPr>
          <a:xfrm>
            <a:off x="2032200" y="1478520"/>
            <a:ext cx="3635640" cy="3263760"/>
          </a:xfrm>
          <a:prstGeom prst="verticalScroll">
            <a:avLst>
              <a:gd name="adj" fmla="val 12500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2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Панченко Даріна, вихованка дошкільного підрозділу,— ІІ місце</a:t>
            </a:r>
            <a:endParaRPr lang="uk-UA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2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Керівник: Слєпушкіна Світлана</a:t>
            </a:r>
            <a:endParaRPr lang="uk-UA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2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Олександрівна</a:t>
            </a:r>
            <a:endParaRPr lang="uk-UA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Обласна фотовиставка «Територія пригод»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4" name="Рисунок 163"/>
          <p:cNvPicPr/>
          <p:nvPr/>
        </p:nvPicPr>
        <p:blipFill>
          <a:blip r:embed="rId3"/>
          <a:stretch/>
        </p:blipFill>
        <p:spPr>
          <a:xfrm>
            <a:off x="5937120" y="1032120"/>
            <a:ext cx="4078080" cy="4078080"/>
          </a:xfrm>
          <a:prstGeom prst="rect">
            <a:avLst/>
          </a:prstGeom>
          <a:ln w="0">
            <a:noFill/>
          </a:ln>
        </p:spPr>
      </p:pic>
      <p:pic>
        <p:nvPicPr>
          <p:cNvPr id="165" name="Рисунок 164"/>
          <p:cNvPicPr/>
          <p:nvPr/>
        </p:nvPicPr>
        <p:blipFill>
          <a:blip r:embed="rId4"/>
          <a:stretch/>
        </p:blipFill>
        <p:spPr>
          <a:xfrm>
            <a:off x="107280" y="1090440"/>
            <a:ext cx="2801520" cy="3963600"/>
          </a:xfrm>
          <a:prstGeom prst="rect">
            <a:avLst/>
          </a:prstGeom>
          <a:ln w="0">
            <a:noFill/>
          </a:ln>
        </p:spPr>
      </p:pic>
      <p:sp>
        <p:nvSpPr>
          <p:cNvPr id="166" name="Свиток: вертикальный 165"/>
          <p:cNvSpPr/>
          <p:nvPr/>
        </p:nvSpPr>
        <p:spPr>
          <a:xfrm>
            <a:off x="2966760" y="1090440"/>
            <a:ext cx="2914560" cy="3942360"/>
          </a:xfrm>
          <a:prstGeom prst="verticalScroll">
            <a:avLst>
              <a:gd name="adj" fmla="val 12500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Кривоніс Аріна, учениця 10 класу,  ІІ місце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Керівник: Вак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Аліна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Олександрівна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89424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Відкритий екологічний конкурс дитячої творчості «Світ моря 2024»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Свиток: горизонтальный 167"/>
          <p:cNvSpPr/>
          <p:nvPr/>
        </p:nvSpPr>
        <p:spPr>
          <a:xfrm>
            <a:off x="1623960" y="965160"/>
            <a:ext cx="7963200" cy="4538880"/>
          </a:xfrm>
          <a:prstGeom prst="horizontalScroll">
            <a:avLst>
              <a:gd name="adj" fmla="val 12500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Номінація: малюнок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Шевелін Вероніка, 3 клас, - ІІ місце (Шевелін С.І.)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Устиченко Михайло 8 клас - ІІІ місце (Вак А.О.)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Кривоніс Аріна 10 клас - ІІ місце (Вак А.О.)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Номінація: сувенір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Панченко Даріна 5 р.  - ІІ місце (Слєпушкіна С.О.)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Степась Анна 5 клас - ІІ місце (Нечитайло О.М.)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Кравченко Даніл 7 клас - ІІІ місце (Нечитайло О.М.)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Мужичук Вікторія 8 клас - ІІІ місце (Вак А.О.)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Шевелін Діана 9 клас - ІІІ місце (Нечитайло О.М.)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Номінація: моделі суден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Вак Софія 4 клас - І місце (Вак А.О.)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Колективна робота 8 клас — ІІ місце (Нечитайло О.М.)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Колективна робота 9 клас — І місце (Нечитайло О.М.)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504000" y="138600"/>
            <a:ext cx="9069480" cy="1009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6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XXV </a:t>
            </a:r>
            <a:r>
              <a:rPr lang="uk-UA" sz="36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Міжнародний конкурс з української мови імені Петра Яцика</a:t>
            </a:r>
            <a:endParaRPr lang="uk-UA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0" name="Рисунок 169"/>
          <p:cNvPicPr/>
          <p:nvPr/>
        </p:nvPicPr>
        <p:blipFill>
          <a:blip r:embed="rId3"/>
          <a:stretch/>
        </p:blipFill>
        <p:spPr>
          <a:xfrm>
            <a:off x="5658840" y="1314000"/>
            <a:ext cx="4172040" cy="4172040"/>
          </a:xfrm>
          <a:prstGeom prst="rect">
            <a:avLst/>
          </a:prstGeom>
          <a:ln w="0">
            <a:noFill/>
          </a:ln>
        </p:spPr>
      </p:pic>
      <p:sp>
        <p:nvSpPr>
          <p:cNvPr id="171" name="Прямоугольник 170"/>
          <p:cNvSpPr/>
          <p:nvPr/>
        </p:nvSpPr>
        <p:spPr>
          <a:xfrm>
            <a:off x="1215720" y="1451160"/>
            <a:ext cx="4270680" cy="4025520"/>
          </a:xfrm>
          <a:prstGeom prst="rect">
            <a:avLst/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Шевелін Вероніка - VI місце  (Шевелін С.І.)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Вак Софія - ІІІ місце 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(Дерев’янко І.О.)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Лобас Міка - І місце 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(Луценко В.І.)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Макаренко Нікіта -V місце  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(Линник Л.Г.)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Буцій Максим - IV місце 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(Линник Л.Г.)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Денисюк Ксенія - ІІІ місце 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(Луценко В.І.)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Коваленко Анна - ІІІ місце 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(Зінченко О.М.)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9486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Обласна виставка-реквієм «Трагічними сторінками історії»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3" name="Рисунок 172"/>
          <p:cNvPicPr/>
          <p:nvPr/>
        </p:nvPicPr>
        <p:blipFill>
          <a:blip r:embed="rId3"/>
          <a:stretch/>
        </p:blipFill>
        <p:spPr>
          <a:xfrm rot="16210200">
            <a:off x="415440" y="2295360"/>
            <a:ext cx="2176920" cy="3150360"/>
          </a:xfrm>
          <a:prstGeom prst="rect">
            <a:avLst/>
          </a:prstGeom>
          <a:ln w="0">
            <a:noFill/>
          </a:ln>
        </p:spPr>
      </p:pic>
      <p:pic>
        <p:nvPicPr>
          <p:cNvPr id="174" name="Рисунок 173"/>
          <p:cNvPicPr/>
          <p:nvPr/>
        </p:nvPicPr>
        <p:blipFill>
          <a:blip r:embed="rId4"/>
          <a:stretch/>
        </p:blipFill>
        <p:spPr>
          <a:xfrm rot="16138200">
            <a:off x="3810240" y="2375640"/>
            <a:ext cx="2298600" cy="3448080"/>
          </a:xfrm>
          <a:prstGeom prst="rect">
            <a:avLst/>
          </a:prstGeom>
          <a:ln w="0">
            <a:noFill/>
          </a:ln>
        </p:spPr>
      </p:pic>
      <p:pic>
        <p:nvPicPr>
          <p:cNvPr id="175" name="Рисунок 174"/>
          <p:cNvPicPr/>
          <p:nvPr/>
        </p:nvPicPr>
        <p:blipFill>
          <a:blip r:embed="rId5"/>
          <a:stretch/>
        </p:blipFill>
        <p:spPr>
          <a:xfrm>
            <a:off x="6782040" y="2765520"/>
            <a:ext cx="3296880" cy="2236680"/>
          </a:xfrm>
          <a:prstGeom prst="rect">
            <a:avLst/>
          </a:prstGeom>
          <a:ln w="0">
            <a:noFill/>
          </a:ln>
        </p:spPr>
      </p:pic>
      <p:sp>
        <p:nvSpPr>
          <p:cNvPr id="176" name="Свиток: горизонтальный 175"/>
          <p:cNvSpPr/>
          <p:nvPr/>
        </p:nvSpPr>
        <p:spPr>
          <a:xfrm>
            <a:off x="101520" y="1625760"/>
            <a:ext cx="2779560" cy="925200"/>
          </a:xfrm>
          <a:prstGeom prst="horizontalScroll">
            <a:avLst>
              <a:gd name="adj" fmla="val 12500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Шевелін Вероніка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Свиток: горизонтальный 176"/>
          <p:cNvSpPr/>
          <p:nvPr/>
        </p:nvSpPr>
        <p:spPr>
          <a:xfrm>
            <a:off x="3276720" y="1625760"/>
            <a:ext cx="3173040" cy="938160"/>
          </a:xfrm>
          <a:prstGeom prst="horizontalScroll">
            <a:avLst>
              <a:gd name="adj" fmla="val 12500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Вак Софія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Свиток: горизонтальный 177"/>
          <p:cNvSpPr/>
          <p:nvPr/>
        </p:nvSpPr>
        <p:spPr>
          <a:xfrm>
            <a:off x="6718320" y="1524240"/>
            <a:ext cx="3274920" cy="1001520"/>
          </a:xfrm>
          <a:prstGeom prst="horizontalScroll">
            <a:avLst>
              <a:gd name="adj" fmla="val 12500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Устиченко Поліна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83448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4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Обласний (заочний) етап Всеукраїнського конкурсу «Новорічна композиція»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Свиток: вертикальный 179"/>
          <p:cNvSpPr/>
          <p:nvPr/>
        </p:nvSpPr>
        <p:spPr>
          <a:xfrm>
            <a:off x="685800" y="1320840"/>
            <a:ext cx="4570560" cy="3453120"/>
          </a:xfrm>
          <a:prstGeom prst="verticalScroll">
            <a:avLst>
              <a:gd name="adj" fmla="val 12500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1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Чеснюк Ангеліна — 5 років</a:t>
            </a:r>
            <a:endParaRPr lang="uk-UA" sz="21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1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Панченко Даріна — 5 років</a:t>
            </a:r>
            <a:endParaRPr lang="uk-UA" sz="21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1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Шевелін Вероніка — 3 клас</a:t>
            </a:r>
            <a:endParaRPr lang="uk-UA" sz="21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1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Устиченко Поліна — 3 клас</a:t>
            </a:r>
            <a:endParaRPr lang="uk-UA" sz="21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1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Вак Софія — 4 клас</a:t>
            </a:r>
            <a:endParaRPr lang="uk-UA" sz="21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1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Шевелін Діана — 9 клас</a:t>
            </a:r>
            <a:endParaRPr lang="uk-UA" sz="21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1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Колектив учнів — 9 клас</a:t>
            </a:r>
            <a:endParaRPr lang="uk-UA" sz="21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1" name="Рисунок 180"/>
          <p:cNvPicPr/>
          <p:nvPr/>
        </p:nvPicPr>
        <p:blipFill>
          <a:blip r:embed="rId3"/>
          <a:stretch/>
        </p:blipFill>
        <p:spPr>
          <a:xfrm>
            <a:off x="5394240" y="1171800"/>
            <a:ext cx="4332600" cy="4332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36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Конкурс есе «1000 днів війни»</a:t>
            </a:r>
            <a:endParaRPr lang="uk-UA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Свиток: горизонтальный 182"/>
          <p:cNvSpPr/>
          <p:nvPr/>
        </p:nvSpPr>
        <p:spPr>
          <a:xfrm>
            <a:off x="2108160" y="1651320"/>
            <a:ext cx="5726880" cy="2907000"/>
          </a:xfrm>
          <a:prstGeom prst="horizontalScroll">
            <a:avLst>
              <a:gd name="adj" fmla="val 12500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Бритвенко Дар’я — 11 клас</a:t>
            </a:r>
            <a:endParaRPr lang="uk-UA" sz="2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Керівник: Линник Любов Григоріївна</a:t>
            </a:r>
            <a:endParaRPr lang="uk-UA" sz="2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Багацька Каріна — 9 клас</a:t>
            </a:r>
            <a:endParaRPr lang="uk-UA" sz="2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Керівник: Татьянко Ольга Петрівна</a:t>
            </a:r>
            <a:endParaRPr lang="uk-UA" sz="2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100944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Обласний етап Всеукраїнського заочного конкурсу робіт юних фотоаматорів «Моя країна — Україна!»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Свиток: горизонтальный 184"/>
          <p:cNvSpPr/>
          <p:nvPr/>
        </p:nvSpPr>
        <p:spPr>
          <a:xfrm>
            <a:off x="1009440" y="559080"/>
            <a:ext cx="8768880" cy="5320440"/>
          </a:xfrm>
          <a:prstGeom prst="horizontalScroll">
            <a:avLst>
              <a:gd name="adj" fmla="val 12500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🏆 Номінація «Макрофотографія»: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🥇 І місце: Крістіна ВДОВІНА – робота «Чарівні створіння» (керівник: Татьянко Ольга Петрівна).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🥈 ІІ місце: Олексій ЧЕЛОМБІТЬКО – робота «Сонячні мрії» (керівник: Татьянко Ольга Петрівна).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🥉 ІІІ місце: Олександр МІРОШНІЧЕНКО – робота «Мій рідний край» (керівник: Вак Аліна Олександрівна).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🏆 Номінація «Флора і фауна» (вікова категорія 10-14 років):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🥈 ІІ місце: Варвара КУРОЧКА – робота «Улюблене кошеня» (керівник: Татьянко Ольга Петрівна).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📜 Подяки від Харківського обласного Палацу дитячої та юнацької творчості: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🔸 Вікторія МУЖИЧУК – робота «Святогірська лавра» (керівник: Вак Аліна Олександрівна).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🔸 Ярослав БОГУСЛАВСЬКИЙ – робота «Тернопіль» (керівник: Татьянко Ольга Петрівна).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6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🔸 Аріна КРИВОНІС – робота «Соняшник пам’яті» (керівник: Вак Аліна Олександрівна).</a:t>
            </a:r>
            <a:endParaRPr lang="uk-UA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100944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Обласний етап Всеукраїнської краєзнавчої експедиції учнівської молоді «Моя Батьківщина — Україна»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7" name="Рисунок 186"/>
          <p:cNvPicPr/>
          <p:nvPr/>
        </p:nvPicPr>
        <p:blipFill>
          <a:blip r:embed="rId3"/>
          <a:stretch/>
        </p:blipFill>
        <p:spPr>
          <a:xfrm>
            <a:off x="197640" y="1384200"/>
            <a:ext cx="3167640" cy="4078080"/>
          </a:xfrm>
          <a:prstGeom prst="rect">
            <a:avLst/>
          </a:prstGeom>
          <a:ln w="0">
            <a:noFill/>
          </a:ln>
        </p:spPr>
      </p:pic>
      <p:pic>
        <p:nvPicPr>
          <p:cNvPr id="188" name="Рисунок 187"/>
          <p:cNvPicPr/>
          <p:nvPr/>
        </p:nvPicPr>
        <p:blipFill>
          <a:blip r:embed="rId4"/>
          <a:stretch/>
        </p:blipFill>
        <p:spPr>
          <a:xfrm>
            <a:off x="3508920" y="1352520"/>
            <a:ext cx="3245760" cy="4148640"/>
          </a:xfrm>
          <a:prstGeom prst="rect">
            <a:avLst/>
          </a:prstGeom>
          <a:ln w="0">
            <a:noFill/>
          </a:ln>
        </p:spPr>
      </p:pic>
      <p:pic>
        <p:nvPicPr>
          <p:cNvPr id="189" name="Рисунок 188"/>
          <p:cNvPicPr/>
          <p:nvPr/>
        </p:nvPicPr>
        <p:blipFill>
          <a:blip r:embed="rId5"/>
          <a:stretch/>
        </p:blipFill>
        <p:spPr>
          <a:xfrm>
            <a:off x="6845040" y="1359000"/>
            <a:ext cx="3234600" cy="414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034280" y="188280"/>
            <a:ext cx="8693640" cy="5433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До Дня української писемності та мови у нашому закладі працює книжкова виставка «Писемність та мова – народу нашого основа», проведено квіз «Як добре ви знаєте українську мову?», квест-гру</a:t>
            </a:r>
            <a:br>
              <a:rPr sz="2400"/>
            </a:b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«Мова рідна, слово рідне…», мовне</a:t>
            </a:r>
            <a:r>
              <a:rPr lang="uk-UA" sz="44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 </a:t>
            </a: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гумористичне шоу «Хлопці чи дівчата?», мовознавчий турнір «Слово відмикає серце», відеолекторій «Вивчаймо новий правопис», вікторини «Прислів’я та приказки про мову і не тільки…» та «Подорож океаном рідної мови», поетичний флешмоб «Дзвенить струмочком рідна мова», гру-змагання «Мовний батл», створено відеопрезентації «27 жовтня – День української писемності та мови», «Петро Яцик – відомий українець», загальношкільну годину єднання «Кожному миле його слово рідне»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3594240" y="185400"/>
            <a:ext cx="2842920" cy="730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6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Теплі листівки для ЗСУ</a:t>
            </a:r>
            <a:endParaRPr lang="uk-UA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1" name="Рисунок 190"/>
          <p:cNvPicPr/>
          <p:nvPr/>
        </p:nvPicPr>
        <p:blipFill>
          <a:blip r:embed="rId3"/>
          <a:stretch/>
        </p:blipFill>
        <p:spPr>
          <a:xfrm>
            <a:off x="2883240" y="990720"/>
            <a:ext cx="4434840" cy="2775240"/>
          </a:xfrm>
          <a:prstGeom prst="rect">
            <a:avLst/>
          </a:prstGeom>
          <a:ln w="0">
            <a:noFill/>
          </a:ln>
        </p:spPr>
      </p:pic>
      <p:pic>
        <p:nvPicPr>
          <p:cNvPr id="192" name="Рисунок 191"/>
          <p:cNvPicPr/>
          <p:nvPr/>
        </p:nvPicPr>
        <p:blipFill>
          <a:blip r:embed="rId4"/>
          <a:stretch/>
        </p:blipFill>
        <p:spPr>
          <a:xfrm>
            <a:off x="-92520" y="0"/>
            <a:ext cx="3113640" cy="1842120"/>
          </a:xfrm>
          <a:prstGeom prst="rect">
            <a:avLst/>
          </a:prstGeom>
          <a:ln w="0">
            <a:noFill/>
          </a:ln>
        </p:spPr>
      </p:pic>
      <p:pic>
        <p:nvPicPr>
          <p:cNvPr id="193" name="Рисунок 192"/>
          <p:cNvPicPr/>
          <p:nvPr/>
        </p:nvPicPr>
        <p:blipFill>
          <a:blip r:embed="rId5"/>
          <a:stretch/>
        </p:blipFill>
        <p:spPr>
          <a:xfrm>
            <a:off x="6967080" y="0"/>
            <a:ext cx="3102480" cy="1745640"/>
          </a:xfrm>
          <a:prstGeom prst="rect">
            <a:avLst/>
          </a:prstGeom>
          <a:ln w="0">
            <a:noFill/>
          </a:ln>
        </p:spPr>
      </p:pic>
      <p:pic>
        <p:nvPicPr>
          <p:cNvPr id="194" name="Рисунок 193"/>
          <p:cNvPicPr/>
          <p:nvPr/>
        </p:nvPicPr>
        <p:blipFill>
          <a:blip r:embed="rId6"/>
          <a:stretch/>
        </p:blipFill>
        <p:spPr>
          <a:xfrm>
            <a:off x="-234720" y="1843920"/>
            <a:ext cx="3255840" cy="1832040"/>
          </a:xfrm>
          <a:prstGeom prst="rect">
            <a:avLst/>
          </a:prstGeom>
          <a:ln w="0">
            <a:noFill/>
          </a:ln>
        </p:spPr>
      </p:pic>
      <p:pic>
        <p:nvPicPr>
          <p:cNvPr id="195" name="Рисунок 194"/>
          <p:cNvPicPr/>
          <p:nvPr/>
        </p:nvPicPr>
        <p:blipFill>
          <a:blip r:embed="rId7"/>
          <a:stretch/>
        </p:blipFill>
        <p:spPr>
          <a:xfrm>
            <a:off x="-234720" y="3660120"/>
            <a:ext cx="3570120" cy="2008800"/>
          </a:xfrm>
          <a:prstGeom prst="rect">
            <a:avLst/>
          </a:prstGeom>
          <a:ln w="0">
            <a:noFill/>
          </a:ln>
        </p:spPr>
      </p:pic>
      <p:pic>
        <p:nvPicPr>
          <p:cNvPr id="196" name="Рисунок 195"/>
          <p:cNvPicPr/>
          <p:nvPr/>
        </p:nvPicPr>
        <p:blipFill>
          <a:blip r:embed="rId8"/>
          <a:stretch/>
        </p:blipFill>
        <p:spPr>
          <a:xfrm>
            <a:off x="2883240" y="3677760"/>
            <a:ext cx="3571920" cy="2009880"/>
          </a:xfrm>
          <a:prstGeom prst="rect">
            <a:avLst/>
          </a:prstGeom>
          <a:ln w="0">
            <a:noFill/>
          </a:ln>
        </p:spPr>
      </p:pic>
      <p:pic>
        <p:nvPicPr>
          <p:cNvPr id="197" name="Рисунок 196"/>
          <p:cNvPicPr/>
          <p:nvPr/>
        </p:nvPicPr>
        <p:blipFill>
          <a:blip r:embed="rId9"/>
          <a:stretch/>
        </p:blipFill>
        <p:spPr>
          <a:xfrm>
            <a:off x="7125120" y="1747440"/>
            <a:ext cx="3020400" cy="1699560"/>
          </a:xfrm>
          <a:prstGeom prst="rect">
            <a:avLst/>
          </a:prstGeom>
          <a:ln w="0">
            <a:noFill/>
          </a:ln>
        </p:spPr>
      </p:pic>
      <p:pic>
        <p:nvPicPr>
          <p:cNvPr id="198" name="Рисунок 197"/>
          <p:cNvPicPr/>
          <p:nvPr/>
        </p:nvPicPr>
        <p:blipFill>
          <a:blip r:embed="rId10"/>
          <a:stretch/>
        </p:blipFill>
        <p:spPr>
          <a:xfrm>
            <a:off x="6456960" y="3409920"/>
            <a:ext cx="4014360" cy="2259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91224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000" b="0" strike="noStrike" spc="-1">
                <a:solidFill>
                  <a:srgbClr val="2A6099"/>
                </a:solidFill>
                <a:latin typeface="Times New Roman"/>
              </a:rPr>
              <a:t>ІІ територіальний конкурс «Самоврядування очима дітей» cеред дітей шкільного віку закладів освіти Донецької селищної ради  до Дня місцевого самоврядування.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0" name="Рисунок 199"/>
          <p:cNvPicPr/>
          <p:nvPr/>
        </p:nvPicPr>
        <p:blipFill>
          <a:blip r:embed="rId3"/>
          <a:stretch/>
        </p:blipFill>
        <p:spPr>
          <a:xfrm>
            <a:off x="5038920" y="1079640"/>
            <a:ext cx="4471920" cy="4471920"/>
          </a:xfrm>
          <a:prstGeom prst="rect">
            <a:avLst/>
          </a:prstGeom>
          <a:ln w="0">
            <a:noFill/>
          </a:ln>
        </p:spPr>
      </p:pic>
      <p:sp>
        <p:nvSpPr>
          <p:cNvPr id="201" name="Свиток: вертикальный 200"/>
          <p:cNvSpPr/>
          <p:nvPr/>
        </p:nvSpPr>
        <p:spPr>
          <a:xfrm>
            <a:off x="1197720" y="1478520"/>
            <a:ext cx="3427560" cy="3219120"/>
          </a:xfrm>
          <a:prstGeom prst="verticalScroll">
            <a:avLst>
              <a:gd name="adj" fmla="val 12500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🏆 1 місце – Приймак Марія (6 років, учениця 1 класу)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✍️ Робота: «Життя села в твоїх руках»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🎨 Керівник: Приходько Лариса Миколаївна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100944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ІІ етап </a:t>
            </a:r>
            <a:r>
              <a:rPr lang="en-US" sz="2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XV </a:t>
            </a: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Міжнародного мовно-літературного конкурсу учнівської та студентської молоді імені Тараса Шевченка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Свиток: горизонтальный 202"/>
          <p:cNvSpPr/>
          <p:nvPr/>
        </p:nvSpPr>
        <p:spPr>
          <a:xfrm>
            <a:off x="1009440" y="1172160"/>
            <a:ext cx="8888400" cy="3541680"/>
          </a:xfrm>
          <a:prstGeom prst="horizontalScroll">
            <a:avLst>
              <a:gd name="adj" fmla="val 12500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2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Степась Анна — 5 клас — І місце — Линник Любов Григоріївна</a:t>
            </a:r>
            <a:endParaRPr lang="uk-UA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2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Лобас Міка — 6 клас — І місце — Луценко Віта Іванівна</a:t>
            </a:r>
            <a:endParaRPr lang="uk-UA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2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Мужичук Вікторія — 8 клас — V місце — Линник Любов Григоріївна</a:t>
            </a:r>
            <a:endParaRPr lang="uk-UA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2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Денисюк Ксенія — 9 клас — ІІІ місце — Луценко Віта Іванівна</a:t>
            </a:r>
            <a:endParaRPr lang="uk-UA" sz="2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2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Коваленко Анна — 10 клас — І місце — Зінченко Оксана Миколаївна</a:t>
            </a:r>
            <a:endParaRPr lang="uk-UA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1243080" y="417240"/>
            <a:ext cx="8330400" cy="753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0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Обласний заочний етап Всеукраїнської виставки-конкурсу «Український сувенір»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Свиток: горизонтальный 204"/>
          <p:cNvSpPr/>
          <p:nvPr/>
        </p:nvSpPr>
        <p:spPr>
          <a:xfrm>
            <a:off x="1389960" y="1171800"/>
            <a:ext cx="2311560" cy="579240"/>
          </a:xfrm>
          <a:prstGeom prst="horizontalScroll">
            <a:avLst>
              <a:gd name="adj" fmla="val 12500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Панченко Даріна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Свиток: горизонтальный 205"/>
          <p:cNvSpPr/>
          <p:nvPr/>
        </p:nvSpPr>
        <p:spPr>
          <a:xfrm>
            <a:off x="7273800" y="1343880"/>
            <a:ext cx="2311560" cy="579240"/>
          </a:xfrm>
          <a:prstGeom prst="horizontalScroll">
            <a:avLst>
              <a:gd name="adj" fmla="val 12500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0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Устименко Кіріл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Свиток: горизонтальный 206"/>
          <p:cNvSpPr/>
          <p:nvPr/>
        </p:nvSpPr>
        <p:spPr>
          <a:xfrm>
            <a:off x="4225320" y="1171800"/>
            <a:ext cx="2311560" cy="579240"/>
          </a:xfrm>
          <a:prstGeom prst="horizontalScroll">
            <a:avLst>
              <a:gd name="adj" fmla="val 12500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uk-UA" sz="2000" b="0" strike="noStrike" spc="-1">
              <a:solidFill>
                <a:srgbClr val="2A6099"/>
              </a:solidFill>
              <a:latin typeface="Times New Roman"/>
              <a:ea typeface="DejaVu Sans"/>
            </a:endParaRPr>
          </a:p>
        </p:txBody>
      </p:sp>
      <p:pic>
        <p:nvPicPr>
          <p:cNvPr id="208" name="Рисунок 207"/>
          <p:cNvPicPr/>
          <p:nvPr/>
        </p:nvPicPr>
        <p:blipFill>
          <a:blip r:embed="rId3"/>
          <a:stretch/>
        </p:blipFill>
        <p:spPr>
          <a:xfrm>
            <a:off x="1290240" y="1895760"/>
            <a:ext cx="2563920" cy="3407760"/>
          </a:xfrm>
          <a:prstGeom prst="rect">
            <a:avLst/>
          </a:prstGeom>
          <a:ln w="0">
            <a:noFill/>
          </a:ln>
        </p:spPr>
      </p:pic>
      <p:pic>
        <p:nvPicPr>
          <p:cNvPr id="209" name="Рисунок 208"/>
          <p:cNvPicPr/>
          <p:nvPr/>
        </p:nvPicPr>
        <p:blipFill>
          <a:blip r:embed="rId4"/>
          <a:stretch/>
        </p:blipFill>
        <p:spPr>
          <a:xfrm>
            <a:off x="7040160" y="2121120"/>
            <a:ext cx="2928960" cy="3097440"/>
          </a:xfrm>
          <a:prstGeom prst="rect">
            <a:avLst/>
          </a:prstGeom>
          <a:ln w="0">
            <a:noFill/>
          </a:ln>
        </p:spPr>
      </p:pic>
      <p:sp>
        <p:nvSpPr>
          <p:cNvPr id="210" name="Прямоугольник 209"/>
          <p:cNvSpPr/>
          <p:nvPr/>
        </p:nvSpPr>
        <p:spPr>
          <a:xfrm>
            <a:off x="4401000" y="1249200"/>
            <a:ext cx="2068920" cy="37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20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Чеснюк Ангеліна</a:t>
            </a:r>
            <a:endParaRPr lang="uk-UA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1" name="Рисунок 210"/>
          <p:cNvPicPr/>
          <p:nvPr/>
        </p:nvPicPr>
        <p:blipFill>
          <a:blip r:embed="rId5"/>
          <a:stretch/>
        </p:blipFill>
        <p:spPr>
          <a:xfrm>
            <a:off x="4134600" y="1879920"/>
            <a:ext cx="2648520" cy="3531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10048320" cy="431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98000"/>
              </a:lnSpc>
              <a:buNone/>
              <a:tabLst>
                <a:tab pos="0" algn="l"/>
              </a:tabLst>
            </a:pPr>
            <a:r>
              <a:rPr lang="uk-UA" sz="48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Військово-патріотичне</a:t>
            </a:r>
            <a:r>
              <a:rPr lang="uk-UA" sz="4800" b="0" strike="noStrike" spc="-236">
                <a:solidFill>
                  <a:srgbClr val="2A6099"/>
                </a:solidFill>
                <a:latin typeface="Times New Roman"/>
                <a:ea typeface="Times New Roman"/>
              </a:rPr>
              <a:t>  </a:t>
            </a:r>
            <a:r>
              <a:rPr lang="uk-UA" sz="48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виховання</a:t>
            </a:r>
            <a:endParaRPr lang="uk-UA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88488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90000" indent="0" algn="ctr">
              <a:lnSpc>
                <a:spcPct val="115000"/>
              </a:lnSpc>
              <a:buNone/>
              <a:tabLst>
                <a:tab pos="0" algn="l"/>
              </a:tabLst>
            </a:pPr>
            <a:r>
              <a:rPr lang="uk-UA" sz="26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Вшанування пам’яті воїнів ЗСУ</a:t>
            </a:r>
            <a:endParaRPr lang="uk-UA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4" name="Рисунок 213"/>
          <p:cNvPicPr/>
          <p:nvPr/>
        </p:nvPicPr>
        <p:blipFill>
          <a:blip r:embed="rId3"/>
          <a:stretch/>
        </p:blipFill>
        <p:spPr>
          <a:xfrm>
            <a:off x="4548240" y="1600200"/>
            <a:ext cx="5361840" cy="2951280"/>
          </a:xfrm>
          <a:prstGeom prst="rect">
            <a:avLst/>
          </a:prstGeom>
          <a:ln w="0">
            <a:noFill/>
          </a:ln>
        </p:spPr>
      </p:pic>
      <p:pic>
        <p:nvPicPr>
          <p:cNvPr id="215" name="Рисунок 214"/>
          <p:cNvPicPr/>
          <p:nvPr/>
        </p:nvPicPr>
        <p:blipFill>
          <a:blip r:embed="rId4"/>
          <a:stretch/>
        </p:blipFill>
        <p:spPr>
          <a:xfrm>
            <a:off x="834840" y="1247400"/>
            <a:ext cx="3557880" cy="3557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76360" y="11736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90000" indent="0" algn="ctr">
              <a:lnSpc>
                <a:spcPct val="115000"/>
              </a:lnSpc>
              <a:buNone/>
              <a:tabLst>
                <a:tab pos="0" algn="l"/>
              </a:tabLst>
            </a:pPr>
            <a:r>
              <a:rPr lang="uk-UA" sz="26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Вшанування ліквідаторів наслідків аварії </a:t>
            </a:r>
            <a:br>
              <a:rPr sz="2600"/>
            </a:br>
            <a:r>
              <a:rPr lang="uk-UA" sz="26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на  Чорнобильській АЕС</a:t>
            </a:r>
            <a:endParaRPr lang="uk-UA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7" name="Рисунок 216"/>
          <p:cNvPicPr/>
          <p:nvPr/>
        </p:nvPicPr>
        <p:blipFill>
          <a:blip r:embed="rId3"/>
          <a:stretch/>
        </p:blipFill>
        <p:spPr>
          <a:xfrm>
            <a:off x="2109240" y="1014480"/>
            <a:ext cx="5624280" cy="2361600"/>
          </a:xfrm>
          <a:prstGeom prst="rect">
            <a:avLst/>
          </a:prstGeom>
          <a:ln w="0">
            <a:noFill/>
          </a:ln>
        </p:spPr>
      </p:pic>
      <p:pic>
        <p:nvPicPr>
          <p:cNvPr id="218" name="Рисунок 217"/>
          <p:cNvPicPr/>
          <p:nvPr/>
        </p:nvPicPr>
        <p:blipFill>
          <a:blip r:embed="rId4"/>
          <a:stretch/>
        </p:blipFill>
        <p:spPr>
          <a:xfrm>
            <a:off x="1663920" y="3454560"/>
            <a:ext cx="6448680" cy="208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504000" y="192600"/>
            <a:ext cx="9069480" cy="101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36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Практичні заняття з домедичної підготовки для працівників закладу</a:t>
            </a:r>
            <a:endParaRPr lang="uk-UA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0" name="Рисунок 219"/>
          <p:cNvPicPr/>
          <p:nvPr/>
        </p:nvPicPr>
        <p:blipFill>
          <a:blip r:embed="rId3"/>
          <a:stretch/>
        </p:blipFill>
        <p:spPr>
          <a:xfrm>
            <a:off x="2727360" y="1933920"/>
            <a:ext cx="2719800" cy="2719800"/>
          </a:xfrm>
          <a:prstGeom prst="rect">
            <a:avLst/>
          </a:prstGeom>
          <a:ln w="0">
            <a:noFill/>
          </a:ln>
        </p:spPr>
      </p:pic>
      <p:pic>
        <p:nvPicPr>
          <p:cNvPr id="221" name="Рисунок 220"/>
          <p:cNvPicPr/>
          <p:nvPr/>
        </p:nvPicPr>
        <p:blipFill>
          <a:blip r:embed="rId4"/>
          <a:stretch/>
        </p:blipFill>
        <p:spPr>
          <a:xfrm>
            <a:off x="179280" y="2108520"/>
            <a:ext cx="2470680" cy="1852920"/>
          </a:xfrm>
          <a:prstGeom prst="rect">
            <a:avLst/>
          </a:prstGeom>
          <a:ln w="0">
            <a:noFill/>
          </a:ln>
        </p:spPr>
      </p:pic>
      <p:pic>
        <p:nvPicPr>
          <p:cNvPr id="222" name="Рисунок 221"/>
          <p:cNvPicPr/>
          <p:nvPr/>
        </p:nvPicPr>
        <p:blipFill>
          <a:blip r:embed="rId5"/>
          <a:stretch/>
        </p:blipFill>
        <p:spPr>
          <a:xfrm>
            <a:off x="5583960" y="1299960"/>
            <a:ext cx="4369680" cy="4369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990360" y="174960"/>
            <a:ext cx="8495280" cy="83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200" b="1" u="sng" strike="noStrike" spc="-1">
                <a:solidFill>
                  <a:srgbClr val="0000EE"/>
                </a:solidFill>
                <a:uFillTx/>
                <a:latin typeface="Liberation Serif;Times New Roman"/>
                <a:ea typeface="Segoe UI"/>
              </a:rPr>
              <a:t>Інформування дітей про ризики, пов’язані з мінами та вибухонебезпечними залишками війни</a:t>
            </a:r>
            <a:endParaRPr lang="uk-UA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4" name="Рисунок 223"/>
          <p:cNvPicPr/>
          <p:nvPr/>
        </p:nvPicPr>
        <p:blipFill>
          <a:blip r:embed="rId3"/>
          <a:stretch/>
        </p:blipFill>
        <p:spPr>
          <a:xfrm>
            <a:off x="5813280" y="1282680"/>
            <a:ext cx="4266360" cy="4266360"/>
          </a:xfrm>
          <a:prstGeom prst="rect">
            <a:avLst/>
          </a:prstGeom>
          <a:ln w="0">
            <a:noFill/>
          </a:ln>
        </p:spPr>
      </p:pic>
      <p:pic>
        <p:nvPicPr>
          <p:cNvPr id="225" name="Рисунок 224"/>
          <p:cNvPicPr/>
          <p:nvPr/>
        </p:nvPicPr>
        <p:blipFill>
          <a:blip r:embed="rId4"/>
          <a:stretch/>
        </p:blipFill>
        <p:spPr>
          <a:xfrm>
            <a:off x="3502440" y="1727640"/>
            <a:ext cx="2115720" cy="2821320"/>
          </a:xfrm>
          <a:prstGeom prst="rect">
            <a:avLst/>
          </a:prstGeom>
          <a:ln w="0">
            <a:noFill/>
          </a:ln>
        </p:spPr>
      </p:pic>
      <p:pic>
        <p:nvPicPr>
          <p:cNvPr id="226" name="Рисунок 225"/>
          <p:cNvPicPr/>
          <p:nvPr/>
        </p:nvPicPr>
        <p:blipFill>
          <a:blip r:embed="rId5"/>
          <a:stretch/>
        </p:blipFill>
        <p:spPr>
          <a:xfrm>
            <a:off x="-2160" y="1015920"/>
            <a:ext cx="3391920" cy="1479960"/>
          </a:xfrm>
          <a:prstGeom prst="rect">
            <a:avLst/>
          </a:prstGeom>
          <a:ln w="0">
            <a:noFill/>
          </a:ln>
        </p:spPr>
      </p:pic>
      <p:pic>
        <p:nvPicPr>
          <p:cNvPr id="227" name="Рисунок 226"/>
          <p:cNvPicPr/>
          <p:nvPr/>
        </p:nvPicPr>
        <p:blipFill>
          <a:blip r:embed="rId6"/>
          <a:stretch/>
        </p:blipFill>
        <p:spPr>
          <a:xfrm>
            <a:off x="-48240" y="2603880"/>
            <a:ext cx="3438000" cy="1454400"/>
          </a:xfrm>
          <a:prstGeom prst="rect">
            <a:avLst/>
          </a:prstGeom>
          <a:ln w="0">
            <a:noFill/>
          </a:ln>
        </p:spPr>
      </p:pic>
      <p:pic>
        <p:nvPicPr>
          <p:cNvPr id="228" name="Рисунок 227"/>
          <p:cNvPicPr/>
          <p:nvPr/>
        </p:nvPicPr>
        <p:blipFill>
          <a:blip r:embed="rId7"/>
          <a:stretch/>
        </p:blipFill>
        <p:spPr>
          <a:xfrm>
            <a:off x="-48240" y="4005720"/>
            <a:ext cx="3499920" cy="1663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795960" y="1560960"/>
            <a:ext cx="9069480" cy="185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4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Запрошення зовнішніх експертів для проведення навчань, семінарів, тренінгів для педагогів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/>
          <p:cNvPicPr/>
          <p:nvPr/>
        </p:nvPicPr>
        <p:blipFill>
          <a:blip r:embed="rId3"/>
          <a:stretch/>
        </p:blipFill>
        <p:spPr>
          <a:xfrm>
            <a:off x="977400" y="163440"/>
            <a:ext cx="5126040" cy="2697120"/>
          </a:xfrm>
          <a:prstGeom prst="rect">
            <a:avLst/>
          </a:prstGeom>
          <a:ln w="0">
            <a:noFill/>
          </a:ln>
        </p:spPr>
      </p:pic>
      <p:pic>
        <p:nvPicPr>
          <p:cNvPr id="59" name="Рисунок 58"/>
          <p:cNvPicPr/>
          <p:nvPr/>
        </p:nvPicPr>
        <p:blipFill>
          <a:blip r:embed="rId4"/>
          <a:stretch/>
        </p:blipFill>
        <p:spPr>
          <a:xfrm>
            <a:off x="4645800" y="2920680"/>
            <a:ext cx="5277600" cy="2529360"/>
          </a:xfrm>
          <a:prstGeom prst="rect">
            <a:avLst/>
          </a:prstGeom>
          <a:ln w="0">
            <a:noFill/>
          </a:ln>
        </p:spPr>
      </p:pic>
      <p:pic>
        <p:nvPicPr>
          <p:cNvPr id="60" name="Рисунок 59"/>
          <p:cNvPicPr/>
          <p:nvPr/>
        </p:nvPicPr>
        <p:blipFill>
          <a:blip r:embed="rId5"/>
          <a:stretch/>
        </p:blipFill>
        <p:spPr>
          <a:xfrm>
            <a:off x="6685560" y="111600"/>
            <a:ext cx="2950200" cy="2677320"/>
          </a:xfrm>
          <a:prstGeom prst="rect">
            <a:avLst/>
          </a:prstGeom>
          <a:ln w="0">
            <a:noFill/>
          </a:ln>
        </p:spPr>
      </p:pic>
      <p:pic>
        <p:nvPicPr>
          <p:cNvPr id="61" name="Рисунок 60"/>
          <p:cNvPicPr/>
          <p:nvPr/>
        </p:nvPicPr>
        <p:blipFill>
          <a:blip r:embed="rId5"/>
          <a:stretch/>
        </p:blipFill>
        <p:spPr>
          <a:xfrm>
            <a:off x="1485000" y="3047040"/>
            <a:ext cx="2259360" cy="2050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1010160" y="13716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8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Всеукраїнський диктант з нагоди відзначення 140-річного ювілею українського жіночого руху</a:t>
            </a:r>
            <a:endParaRPr lang="uk-UA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1" name="Рисунок 230"/>
          <p:cNvPicPr/>
          <p:nvPr/>
        </p:nvPicPr>
        <p:blipFill>
          <a:blip r:embed="rId3"/>
          <a:stretch/>
        </p:blipFill>
        <p:spPr>
          <a:xfrm>
            <a:off x="885600" y="1343520"/>
            <a:ext cx="4142520" cy="4142520"/>
          </a:xfrm>
          <a:prstGeom prst="rect">
            <a:avLst/>
          </a:prstGeom>
          <a:ln w="0">
            <a:noFill/>
          </a:ln>
        </p:spPr>
      </p:pic>
      <p:pic>
        <p:nvPicPr>
          <p:cNvPr id="232" name="Рисунок 231"/>
          <p:cNvPicPr/>
          <p:nvPr/>
        </p:nvPicPr>
        <p:blipFill>
          <a:blip r:embed="rId4"/>
          <a:stretch/>
        </p:blipFill>
        <p:spPr>
          <a:xfrm>
            <a:off x="5609520" y="1335600"/>
            <a:ext cx="4203720" cy="4203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/>
          </p:nvPr>
        </p:nvSpPr>
        <p:spPr>
          <a:xfrm>
            <a:off x="504000" y="1326600"/>
            <a:ext cx="12168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632160" y="1326600"/>
            <a:ext cx="12168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/>
          </p:nvPr>
        </p:nvSpPr>
        <p:spPr>
          <a:xfrm>
            <a:off x="504000" y="1368720"/>
            <a:ext cx="249840" cy="3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24" lnSpcReduction="20000"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6" name="Рисунок 235"/>
          <p:cNvPicPr/>
          <p:nvPr/>
        </p:nvPicPr>
        <p:blipFill>
          <a:blip r:embed="rId3"/>
          <a:stretch/>
        </p:blipFill>
        <p:spPr>
          <a:xfrm>
            <a:off x="3419280" y="117360"/>
            <a:ext cx="3638520" cy="517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192600"/>
            <a:ext cx="9069480" cy="101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36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Семінар за темою «Статеве виховання школярів - шлях до розуміння свого тіла»</a:t>
            </a:r>
            <a:endParaRPr lang="uk-UA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8" name="Рисунок 237"/>
          <p:cNvPicPr/>
          <p:nvPr/>
        </p:nvPicPr>
        <p:blipFill>
          <a:blip r:embed="rId3"/>
          <a:stretch/>
        </p:blipFill>
        <p:spPr>
          <a:xfrm>
            <a:off x="1578600" y="1204560"/>
            <a:ext cx="6917760" cy="4293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721440" y="911520"/>
            <a:ext cx="9069480" cy="309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400" b="1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Підтримка і співпраця органів місцевого самоврядування з інститутами громадянського суспільства щодо національно -патріотичного виховання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1601640" y="226080"/>
            <a:ext cx="697896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4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Виготовлення свічок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1" name="Рисунок 240"/>
          <p:cNvPicPr/>
          <p:nvPr/>
        </p:nvPicPr>
        <p:blipFill>
          <a:blip r:embed="rId3"/>
          <a:stretch/>
        </p:blipFill>
        <p:spPr>
          <a:xfrm>
            <a:off x="5910840" y="3525480"/>
            <a:ext cx="3880080" cy="2144160"/>
          </a:xfrm>
          <a:prstGeom prst="rect">
            <a:avLst/>
          </a:prstGeom>
          <a:ln w="0">
            <a:noFill/>
          </a:ln>
        </p:spPr>
      </p:pic>
      <p:pic>
        <p:nvPicPr>
          <p:cNvPr id="242" name="Рисунок 241"/>
          <p:cNvPicPr/>
          <p:nvPr/>
        </p:nvPicPr>
        <p:blipFill>
          <a:blip r:embed="rId4"/>
          <a:stretch/>
        </p:blipFill>
        <p:spPr>
          <a:xfrm>
            <a:off x="5838120" y="1239480"/>
            <a:ext cx="3932640" cy="2214000"/>
          </a:xfrm>
          <a:prstGeom prst="rect">
            <a:avLst/>
          </a:prstGeom>
          <a:ln w="0">
            <a:noFill/>
          </a:ln>
        </p:spPr>
      </p:pic>
      <p:pic>
        <p:nvPicPr>
          <p:cNvPr id="243" name="Рисунок 242"/>
          <p:cNvPicPr/>
          <p:nvPr/>
        </p:nvPicPr>
        <p:blipFill>
          <a:blip r:embed="rId5"/>
          <a:stretch/>
        </p:blipFill>
        <p:spPr>
          <a:xfrm>
            <a:off x="1176120" y="1271160"/>
            <a:ext cx="4398480" cy="4398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504000" y="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3200" b="0" strike="noStrike" spc="-1">
                <a:solidFill>
                  <a:srgbClr val="2A6099"/>
                </a:solidFill>
                <a:latin typeface="Times New Roman"/>
              </a:rPr>
              <a:t>В’язання теплих речей</a:t>
            </a: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5" name="Рисунок 1"/>
          <p:cNvPicPr/>
          <p:nvPr/>
        </p:nvPicPr>
        <p:blipFill>
          <a:blip r:embed="rId3"/>
          <a:stretch/>
        </p:blipFill>
        <p:spPr>
          <a:xfrm>
            <a:off x="3465720" y="1586520"/>
            <a:ext cx="3129120" cy="3129120"/>
          </a:xfrm>
          <a:prstGeom prst="rect">
            <a:avLst/>
          </a:prstGeom>
          <a:ln w="0">
            <a:noFill/>
          </a:ln>
        </p:spPr>
      </p:pic>
      <p:pic>
        <p:nvPicPr>
          <p:cNvPr id="246" name="Рисунок 245"/>
          <p:cNvPicPr/>
          <p:nvPr/>
        </p:nvPicPr>
        <p:blipFill>
          <a:blip r:embed="rId4"/>
          <a:stretch/>
        </p:blipFill>
        <p:spPr>
          <a:xfrm>
            <a:off x="0" y="945360"/>
            <a:ext cx="3503160" cy="1972440"/>
          </a:xfrm>
          <a:prstGeom prst="rect">
            <a:avLst/>
          </a:prstGeom>
          <a:ln w="0">
            <a:noFill/>
          </a:ln>
        </p:spPr>
      </p:pic>
      <p:pic>
        <p:nvPicPr>
          <p:cNvPr id="247" name="Рисунок 246"/>
          <p:cNvPicPr/>
          <p:nvPr/>
        </p:nvPicPr>
        <p:blipFill>
          <a:blip r:embed="rId5"/>
          <a:stretch/>
        </p:blipFill>
        <p:spPr>
          <a:xfrm>
            <a:off x="0" y="3134880"/>
            <a:ext cx="3464640" cy="1950480"/>
          </a:xfrm>
          <a:prstGeom prst="rect">
            <a:avLst/>
          </a:prstGeom>
          <a:ln w="0">
            <a:noFill/>
          </a:ln>
        </p:spPr>
      </p:pic>
      <p:pic>
        <p:nvPicPr>
          <p:cNvPr id="248" name="Рисунок 247"/>
          <p:cNvPicPr/>
          <p:nvPr/>
        </p:nvPicPr>
        <p:blipFill>
          <a:blip r:embed="rId6"/>
          <a:stretch/>
        </p:blipFill>
        <p:spPr>
          <a:xfrm>
            <a:off x="6599880" y="1486080"/>
            <a:ext cx="3351600" cy="3351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1710360" y="0"/>
            <a:ext cx="692460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36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Кулінарна випічка для військових</a:t>
            </a:r>
            <a:endParaRPr lang="uk-UA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0" name="Рисунок 249"/>
          <p:cNvPicPr/>
          <p:nvPr/>
        </p:nvPicPr>
        <p:blipFill>
          <a:blip r:embed="rId3"/>
          <a:stretch/>
        </p:blipFill>
        <p:spPr>
          <a:xfrm>
            <a:off x="172080" y="1325880"/>
            <a:ext cx="3613320" cy="3613320"/>
          </a:xfrm>
          <a:prstGeom prst="rect">
            <a:avLst/>
          </a:prstGeom>
          <a:ln w="0">
            <a:noFill/>
          </a:ln>
        </p:spPr>
      </p:pic>
      <p:pic>
        <p:nvPicPr>
          <p:cNvPr id="251" name="Рисунок 8"/>
          <p:cNvPicPr/>
          <p:nvPr/>
        </p:nvPicPr>
        <p:blipFill>
          <a:blip r:embed="rId4"/>
          <a:stretch/>
        </p:blipFill>
        <p:spPr>
          <a:xfrm rot="13800">
            <a:off x="3998880" y="1349640"/>
            <a:ext cx="2309040" cy="3512880"/>
          </a:xfrm>
          <a:prstGeom prst="rect">
            <a:avLst/>
          </a:prstGeom>
          <a:ln w="0">
            <a:noFill/>
          </a:ln>
        </p:spPr>
      </p:pic>
      <p:pic>
        <p:nvPicPr>
          <p:cNvPr id="252" name="Рисунок 7"/>
          <p:cNvPicPr/>
          <p:nvPr/>
        </p:nvPicPr>
        <p:blipFill>
          <a:blip r:embed="rId5"/>
          <a:srcRect l="10310" t="36174" b="25541"/>
          <a:stretch/>
        </p:blipFill>
        <p:spPr>
          <a:xfrm>
            <a:off x="6553440" y="945360"/>
            <a:ext cx="2728800" cy="2070000"/>
          </a:xfrm>
          <a:prstGeom prst="rect">
            <a:avLst/>
          </a:prstGeom>
          <a:ln w="0">
            <a:noFill/>
          </a:ln>
        </p:spPr>
      </p:pic>
      <p:pic>
        <p:nvPicPr>
          <p:cNvPr id="253" name="Рисунок 6"/>
          <p:cNvPicPr/>
          <p:nvPr/>
        </p:nvPicPr>
        <p:blipFill>
          <a:blip r:embed="rId6"/>
          <a:stretch/>
        </p:blipFill>
        <p:spPr>
          <a:xfrm rot="5408400">
            <a:off x="6891480" y="2752200"/>
            <a:ext cx="2296440" cy="3062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3600" b="0" strike="noStrike" spc="-1">
                <a:solidFill>
                  <a:srgbClr val="2A6099"/>
                </a:solidFill>
                <a:latin typeface="Times New Roman"/>
              </a:rPr>
              <a:t>Смаколики для ЗСУ</a:t>
            </a:r>
            <a:endParaRPr lang="uk-UA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5" name="Рисунок 254"/>
          <p:cNvPicPr/>
          <p:nvPr/>
        </p:nvPicPr>
        <p:blipFill>
          <a:blip r:embed="rId3"/>
          <a:stretch/>
        </p:blipFill>
        <p:spPr>
          <a:xfrm>
            <a:off x="1010520" y="3717000"/>
            <a:ext cx="3268440" cy="1863720"/>
          </a:xfrm>
          <a:prstGeom prst="rect">
            <a:avLst/>
          </a:prstGeom>
          <a:ln w="0">
            <a:noFill/>
          </a:ln>
        </p:spPr>
      </p:pic>
      <p:pic>
        <p:nvPicPr>
          <p:cNvPr id="256" name="Рисунок 255"/>
          <p:cNvPicPr/>
          <p:nvPr/>
        </p:nvPicPr>
        <p:blipFill>
          <a:blip r:embed="rId4"/>
          <a:stretch/>
        </p:blipFill>
        <p:spPr>
          <a:xfrm>
            <a:off x="5587920" y="3773880"/>
            <a:ext cx="3275640" cy="1827360"/>
          </a:xfrm>
          <a:prstGeom prst="rect">
            <a:avLst/>
          </a:prstGeom>
          <a:ln w="0">
            <a:noFill/>
          </a:ln>
        </p:spPr>
      </p:pic>
      <p:pic>
        <p:nvPicPr>
          <p:cNvPr id="257" name="Рисунок 256"/>
          <p:cNvPicPr/>
          <p:nvPr/>
        </p:nvPicPr>
        <p:blipFill>
          <a:blip r:embed="rId5"/>
          <a:stretch/>
        </p:blipFill>
        <p:spPr>
          <a:xfrm>
            <a:off x="2534040" y="911880"/>
            <a:ext cx="4835160" cy="2722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88488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32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Листи  та малюнки для захисників</a:t>
            </a: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9" name="Рисунок 258"/>
          <p:cNvPicPr/>
          <p:nvPr/>
        </p:nvPicPr>
        <p:blipFill>
          <a:blip r:embed="rId3"/>
          <a:stretch/>
        </p:blipFill>
        <p:spPr>
          <a:xfrm>
            <a:off x="500040" y="1639440"/>
            <a:ext cx="4741560" cy="2699640"/>
          </a:xfrm>
          <a:prstGeom prst="rect">
            <a:avLst/>
          </a:prstGeom>
          <a:ln w="0">
            <a:noFill/>
          </a:ln>
        </p:spPr>
      </p:pic>
      <p:pic>
        <p:nvPicPr>
          <p:cNvPr id="260" name="Рисунок 9"/>
          <p:cNvPicPr/>
          <p:nvPr/>
        </p:nvPicPr>
        <p:blipFill>
          <a:blip r:embed="rId4"/>
          <a:stretch/>
        </p:blipFill>
        <p:spPr>
          <a:xfrm>
            <a:off x="5385240" y="1069920"/>
            <a:ext cx="4411080" cy="4411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36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Майстер-класи з плетіння оберегів</a:t>
            </a:r>
            <a:endParaRPr lang="uk-UA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2" name="Рисунок 261"/>
          <p:cNvPicPr/>
          <p:nvPr/>
        </p:nvPicPr>
        <p:blipFill>
          <a:blip r:embed="rId3"/>
          <a:stretch/>
        </p:blipFill>
        <p:spPr>
          <a:xfrm>
            <a:off x="2930400" y="1092600"/>
            <a:ext cx="4446720" cy="4446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/>
          <p:nvPr/>
        </p:nvPicPr>
        <p:blipFill>
          <a:blip r:embed="rId3"/>
          <a:stretch/>
        </p:blipFill>
        <p:spPr>
          <a:xfrm>
            <a:off x="244800" y="917640"/>
            <a:ext cx="3136680" cy="3136680"/>
          </a:xfrm>
          <a:prstGeom prst="rect">
            <a:avLst/>
          </a:prstGeom>
          <a:ln w="0">
            <a:noFill/>
          </a:ln>
        </p:spPr>
      </p:pic>
      <p:pic>
        <p:nvPicPr>
          <p:cNvPr id="63" name="Рисунок 62"/>
          <p:cNvPicPr/>
          <p:nvPr/>
        </p:nvPicPr>
        <p:blipFill>
          <a:blip r:embed="rId4"/>
          <a:stretch/>
        </p:blipFill>
        <p:spPr>
          <a:xfrm>
            <a:off x="6758280" y="878760"/>
            <a:ext cx="3210480" cy="3210480"/>
          </a:xfrm>
          <a:prstGeom prst="rect">
            <a:avLst/>
          </a:prstGeom>
          <a:ln w="0">
            <a:noFill/>
          </a:ln>
        </p:spPr>
      </p:pic>
      <p:pic>
        <p:nvPicPr>
          <p:cNvPr id="64" name="Рисунок 63"/>
          <p:cNvPicPr/>
          <p:nvPr/>
        </p:nvPicPr>
        <p:blipFill>
          <a:blip r:embed="rId5"/>
          <a:stretch/>
        </p:blipFill>
        <p:spPr>
          <a:xfrm>
            <a:off x="3564720" y="1288440"/>
            <a:ext cx="2993400" cy="2993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504000" y="-7884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0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Зустріч з волонтером</a:t>
            </a:r>
            <a:endParaRPr lang="uk-UA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4" name="Рисунок 263"/>
          <p:cNvPicPr/>
          <p:nvPr/>
        </p:nvPicPr>
        <p:blipFill>
          <a:blip r:embed="rId3"/>
          <a:stretch/>
        </p:blipFill>
        <p:spPr>
          <a:xfrm>
            <a:off x="794520" y="790920"/>
            <a:ext cx="8664480" cy="4878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36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Збір кришок «Ворогам кришка»</a:t>
            </a:r>
            <a:endParaRPr lang="uk-UA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6" name="Рисунок 265"/>
          <p:cNvPicPr/>
          <p:nvPr/>
        </p:nvPicPr>
        <p:blipFill>
          <a:blip r:embed="rId3"/>
          <a:stretch/>
        </p:blipFill>
        <p:spPr>
          <a:xfrm>
            <a:off x="1239120" y="1395720"/>
            <a:ext cx="3586320" cy="3586320"/>
          </a:xfrm>
          <a:prstGeom prst="rect">
            <a:avLst/>
          </a:prstGeom>
          <a:ln w="0">
            <a:noFill/>
          </a:ln>
        </p:spPr>
      </p:pic>
      <p:pic>
        <p:nvPicPr>
          <p:cNvPr id="267" name="Рисунок 266"/>
          <p:cNvPicPr/>
          <p:nvPr/>
        </p:nvPicPr>
        <p:blipFill>
          <a:blip r:embed="rId4"/>
          <a:stretch/>
        </p:blipFill>
        <p:spPr>
          <a:xfrm>
            <a:off x="5258160" y="1710360"/>
            <a:ext cx="4403880" cy="3029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2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Обласна благодійна акція «Різдвяний віночок»</a:t>
            </a:r>
            <a:endParaRPr lang="uk-UA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9" name="Рисунок 268"/>
          <p:cNvPicPr/>
          <p:nvPr/>
        </p:nvPicPr>
        <p:blipFill>
          <a:blip r:embed="rId3"/>
          <a:stretch/>
        </p:blipFill>
        <p:spPr>
          <a:xfrm>
            <a:off x="5439960" y="1097280"/>
            <a:ext cx="4316040" cy="4316040"/>
          </a:xfrm>
          <a:prstGeom prst="rect">
            <a:avLst/>
          </a:prstGeom>
          <a:ln w="0">
            <a:noFill/>
          </a:ln>
        </p:spPr>
      </p:pic>
      <p:sp>
        <p:nvSpPr>
          <p:cNvPr id="270" name="Свиток: вертикальный 269"/>
          <p:cNvSpPr/>
          <p:nvPr/>
        </p:nvSpPr>
        <p:spPr>
          <a:xfrm>
            <a:off x="1351800" y="1297080"/>
            <a:ext cx="3890160" cy="3618000"/>
          </a:xfrm>
          <a:prstGeom prst="verticalScroll">
            <a:avLst>
              <a:gd name="adj" fmla="val 12500"/>
            </a:avLst>
          </a:prstGeom>
          <a:solidFill>
            <a:srgbClr val="FFFFA6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Шевелін Вероніка — 3 клас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Вак Софія — 4 клас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Бойко Тарас — 4 клас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Колектив учнів — 4 клас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Шевцов Денис — 8 клас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Устименко Кіріл — 5 років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Лобас Тимофій — 5 років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>
                <a:solidFill>
                  <a:srgbClr val="2A6099"/>
                </a:solidFill>
                <a:latin typeface="Times New Roman"/>
                <a:ea typeface="DejaVu Sans"/>
              </a:rPr>
              <a:t>Приходько Марія — 5 років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400" b="0" strike="noStrike" spc="-1">
                <a:solidFill>
                  <a:srgbClr val="2A6099"/>
                </a:solidFill>
                <a:latin typeface="Times New Roman"/>
                <a:ea typeface="Times New Roman"/>
              </a:rPr>
              <a:t>Благодійна акція  </a:t>
            </a:r>
            <a:r>
              <a:rPr lang="uk-UA" sz="4400" b="0" u="sng" strike="noStrike" spc="-1">
                <a:solidFill>
                  <a:srgbClr val="0000EE"/>
                </a:solidFill>
                <a:uFillTx/>
                <a:latin typeface="Arial"/>
                <a:ea typeface="Microsoft YaHei"/>
                <a:hlinkClick r:id="rId3"/>
              </a:rPr>
              <a:t>#SuperCoins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2" name="Рисунок 271"/>
          <p:cNvPicPr/>
          <p:nvPr/>
        </p:nvPicPr>
        <p:blipFill>
          <a:blip r:embed="rId4"/>
          <a:stretch/>
        </p:blipFill>
        <p:spPr>
          <a:xfrm>
            <a:off x="3081240" y="1113840"/>
            <a:ext cx="2924280" cy="2193120"/>
          </a:xfrm>
          <a:prstGeom prst="rect">
            <a:avLst/>
          </a:prstGeom>
          <a:ln w="0">
            <a:noFill/>
          </a:ln>
        </p:spPr>
      </p:pic>
      <p:pic>
        <p:nvPicPr>
          <p:cNvPr id="273" name="Рисунок 272"/>
          <p:cNvPicPr/>
          <p:nvPr/>
        </p:nvPicPr>
        <p:blipFill>
          <a:blip r:embed="rId5"/>
          <a:stretch/>
        </p:blipFill>
        <p:spPr>
          <a:xfrm>
            <a:off x="284760" y="1540080"/>
            <a:ext cx="2348640" cy="3132360"/>
          </a:xfrm>
          <a:prstGeom prst="rect">
            <a:avLst/>
          </a:prstGeom>
          <a:ln w="0">
            <a:noFill/>
          </a:ln>
        </p:spPr>
      </p:pic>
      <p:pic>
        <p:nvPicPr>
          <p:cNvPr id="274" name="Рисунок 273"/>
          <p:cNvPicPr/>
          <p:nvPr/>
        </p:nvPicPr>
        <p:blipFill>
          <a:blip r:embed="rId6"/>
          <a:stretch/>
        </p:blipFill>
        <p:spPr>
          <a:xfrm>
            <a:off x="6518880" y="1041120"/>
            <a:ext cx="3017880" cy="2263320"/>
          </a:xfrm>
          <a:prstGeom prst="rect">
            <a:avLst/>
          </a:prstGeom>
          <a:ln w="0">
            <a:noFill/>
          </a:ln>
        </p:spPr>
      </p:pic>
      <p:pic>
        <p:nvPicPr>
          <p:cNvPr id="275" name="Рисунок 274"/>
          <p:cNvPicPr/>
          <p:nvPr/>
        </p:nvPicPr>
        <p:blipFill>
          <a:blip r:embed="rId7"/>
          <a:stretch/>
        </p:blipFill>
        <p:spPr>
          <a:xfrm>
            <a:off x="2921040" y="3419280"/>
            <a:ext cx="1601280" cy="2135520"/>
          </a:xfrm>
          <a:prstGeom prst="rect">
            <a:avLst/>
          </a:prstGeom>
          <a:ln w="0">
            <a:noFill/>
          </a:ln>
        </p:spPr>
      </p:pic>
      <p:pic>
        <p:nvPicPr>
          <p:cNvPr id="276" name="Рисунок 275"/>
          <p:cNvPicPr/>
          <p:nvPr/>
        </p:nvPicPr>
        <p:blipFill>
          <a:blip r:embed="rId8"/>
          <a:stretch/>
        </p:blipFill>
        <p:spPr>
          <a:xfrm>
            <a:off x="5143320" y="3482640"/>
            <a:ext cx="2737440" cy="2052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04000" y="956880"/>
            <a:ext cx="9069480" cy="281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0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Сайт фейсбуку</a:t>
            </a:r>
            <a:r>
              <a:rPr lang="uk-UA" sz="40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sz="4000" b="0" u="sng" strike="noStrike" spc="-1">
                <a:solidFill>
                  <a:srgbClr val="0000EE"/>
                </a:solidFill>
                <a:uFillTx/>
                <a:latin typeface="Times New Roman"/>
                <a:ea typeface="Times New Roman"/>
                <a:hlinkClick r:id="rId3"/>
              </a:rPr>
              <a:t>https://www.facebook.com/profile.php?id=100014805064425</a:t>
            </a:r>
            <a:br>
              <a:rPr sz="4000"/>
            </a:br>
            <a:r>
              <a:rPr lang="uk-UA" sz="40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сайт Пришибського ліцею</a:t>
            </a:r>
            <a:br>
              <a:rPr sz="4000"/>
            </a:br>
            <a:r>
              <a:rPr lang="uk-UA" sz="4000" b="0" u="sng" strike="noStrike" spc="-1">
                <a:solidFill>
                  <a:srgbClr val="0000EE"/>
                </a:solidFill>
                <a:uFillTx/>
                <a:latin typeface="Times New Roman"/>
                <a:ea typeface="Times New Roman"/>
                <a:hlinkClick r:id="rId4"/>
              </a:rPr>
              <a:t>http://novoshkola.donets-osvita.gov.ua/</a:t>
            </a:r>
            <a:endParaRPr lang="uk-UA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/>
          <p:cNvPicPr/>
          <p:nvPr/>
        </p:nvPicPr>
        <p:blipFill>
          <a:blip r:embed="rId3"/>
          <a:stretch/>
        </p:blipFill>
        <p:spPr>
          <a:xfrm>
            <a:off x="7009560" y="1134000"/>
            <a:ext cx="2967120" cy="2967120"/>
          </a:xfrm>
          <a:prstGeom prst="rect">
            <a:avLst/>
          </a:prstGeom>
          <a:ln w="0">
            <a:noFill/>
          </a:ln>
        </p:spPr>
      </p:pic>
      <p:pic>
        <p:nvPicPr>
          <p:cNvPr id="66" name="Рисунок 65"/>
          <p:cNvPicPr/>
          <p:nvPr/>
        </p:nvPicPr>
        <p:blipFill>
          <a:blip r:embed="rId4"/>
          <a:stretch/>
        </p:blipFill>
        <p:spPr>
          <a:xfrm>
            <a:off x="103320" y="1146600"/>
            <a:ext cx="2942640" cy="2942640"/>
          </a:xfrm>
          <a:prstGeom prst="rect">
            <a:avLst/>
          </a:prstGeom>
          <a:ln w="0">
            <a:noFill/>
          </a:ln>
        </p:spPr>
      </p:pic>
      <p:pic>
        <p:nvPicPr>
          <p:cNvPr id="67" name="Рисунок 66"/>
          <p:cNvPicPr/>
          <p:nvPr/>
        </p:nvPicPr>
        <p:blipFill>
          <a:blip r:embed="rId5"/>
          <a:stretch/>
        </p:blipFill>
        <p:spPr>
          <a:xfrm>
            <a:off x="3286800" y="1265760"/>
            <a:ext cx="3450960" cy="3309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84880" y="80280"/>
            <a:ext cx="9069480" cy="123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4400" b="0" strike="noStrike" spc="-1">
                <a:solidFill>
                  <a:srgbClr val="2A6099"/>
                </a:solidFill>
                <a:latin typeface="Times New Roman"/>
                <a:ea typeface="Microsoft YaHei"/>
              </a:rPr>
              <a:t>Радіодиктант національної єдності «Магія голосу»</a:t>
            </a: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9" name="Рисунок 68"/>
          <p:cNvPicPr/>
          <p:nvPr/>
        </p:nvPicPr>
        <p:blipFill>
          <a:blip r:embed="rId3"/>
          <a:stretch/>
        </p:blipFill>
        <p:spPr>
          <a:xfrm>
            <a:off x="884880" y="1326600"/>
            <a:ext cx="4185720" cy="4185720"/>
          </a:xfrm>
          <a:prstGeom prst="rect">
            <a:avLst/>
          </a:prstGeom>
          <a:ln w="0">
            <a:noFill/>
          </a:ln>
        </p:spPr>
      </p:pic>
      <p:pic>
        <p:nvPicPr>
          <p:cNvPr id="70" name="Рисунок 69"/>
          <p:cNvPicPr/>
          <p:nvPr/>
        </p:nvPicPr>
        <p:blipFill>
          <a:blip r:embed="rId4"/>
          <a:stretch/>
        </p:blipFill>
        <p:spPr>
          <a:xfrm>
            <a:off x="5460840" y="1318320"/>
            <a:ext cx="4198680" cy="4198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</TotalTime>
  <Words>1343</Words>
  <Application>Microsoft Office PowerPoint</Application>
  <PresentationFormat>Произвольный</PresentationFormat>
  <Paragraphs>141</Paragraphs>
  <Slides>74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80" baseType="lpstr">
      <vt:lpstr>Arial</vt:lpstr>
      <vt:lpstr>Liberation Serif;Times New Roman</vt:lpstr>
      <vt:lpstr>Symbol</vt:lpstr>
      <vt:lpstr>Times New Roman</vt:lpstr>
      <vt:lpstr>Wingdings</vt:lpstr>
      <vt:lpstr>Office Theme</vt:lpstr>
      <vt:lpstr>Презентация PowerPoint</vt:lpstr>
      <vt:lpstr>Формування  української громадянської ідентичності</vt:lpstr>
      <vt:lpstr>Зустріч із захисниками ЗСУ «Роль війська у відстоюванні незалежності та територіальної цілісності України»</vt:lpstr>
      <vt:lpstr>Всесвітній день прав людини «Дітям світу — сонце й мир» Інтелектуальний правознавчий турнір Година спілкування «Злочин та види кримінального покарання»</vt:lpstr>
      <vt:lpstr>До Дня української писемності та мови у нашому закладі працює книжкова виставка «Писемність та мова – народу нашого основа», проведено квіз «Як добре ви знаєте українську мову?», квест-гру «Мова рідна, слово рідне…», мовне гумористичне шоу «Хлопці чи дівчата?», мовознавчий турнір «Слово відмикає серце», відеолекторій «Вивчаймо новий правопис», вікторини «Прислів’я та приказки про мову і не тільки…» та «Подорож океаном рідної мови», поетичний флешмоб «Дзвенить струмочком рідна мова», гру-змагання «Мовний батл», створено відеопрезентації «27 жовтня – День української писемності та мови», «Петро Яцик – відомий українець», загальношкільну годину єднання «Кожному миле його слово рідне»</vt:lpstr>
      <vt:lpstr>Презентация PowerPoint</vt:lpstr>
      <vt:lpstr>Презентация PowerPoint</vt:lpstr>
      <vt:lpstr>Презентация PowerPoint</vt:lpstr>
      <vt:lpstr>Радіодиктант національної єдності «Магія голосу»</vt:lpstr>
      <vt:lpstr>Проведення заходів з виховання у дітей і молоді почуття особистої та національної гідності, усвідомлення національної своєрідності, подолання комплексів меншовартості, формування шанобливого ставлення до народних традицій.</vt:lpstr>
      <vt:lpstr>День Державного Прапора України</vt:lpstr>
      <vt:lpstr>День пам’яті захисників України</vt:lpstr>
      <vt:lpstr>Перший урок «Ми українці: честь і слава незламним»</vt:lpstr>
      <vt:lpstr>Презентация PowerPoint</vt:lpstr>
      <vt:lpstr>Міжнародний день миру «Нам не потрібна війна»</vt:lpstr>
      <vt:lpstr>Презентация PowerPoint</vt:lpstr>
      <vt:lpstr>Всесвітній день туризму</vt:lpstr>
      <vt:lpstr>День захисників та захисниць України «Рідна земле моя, ти козацькою славою щедра»</vt:lpstr>
      <vt:lpstr>Презентация PowerPoint</vt:lpstr>
      <vt:lpstr>Всесвітній день хліба</vt:lpstr>
      <vt:lpstr>Всеукраїнський урок єдності з медіаграмотності, який реалізовується національним проєктом з медіаграмотності «Фільтр» Міністерства культури та інформаційної політики та Суспільним Мовленням за підтримки ПРООН в Україні та фінансування уряду Японії</vt:lpstr>
      <vt:lpstr>Всесвітній день доброти</vt:lpstr>
      <vt:lpstr>Міжнародний день толерантності</vt:lpstr>
      <vt:lpstr>Всесвітній день дитини</vt:lpstr>
      <vt:lpstr>Презентация PowerPoint</vt:lpstr>
      <vt:lpstr>День пам’яті жертв Голодомору</vt:lpstr>
      <vt:lpstr>Презентация PowerPoint</vt:lpstr>
      <vt:lpstr>Презентация PowerPoint</vt:lpstr>
      <vt:lpstr>Презентация PowerPoint</vt:lpstr>
      <vt:lpstr>День Гідності і Свободи «Україна — це територія Гідності і Свободи»</vt:lpstr>
      <vt:lpstr>Презентация PowerPoint</vt:lpstr>
      <vt:lpstr>Міжнародний день волонтера</vt:lpstr>
      <vt:lpstr>День Збройних Сил України</vt:lpstr>
      <vt:lpstr>Презентация PowerPoint</vt:lpstr>
      <vt:lpstr>Презентация PowerPoint</vt:lpstr>
      <vt:lpstr>Всесвітній день української хустки</vt:lpstr>
      <vt:lpstr>День вшанування учасників ліквідації наслідків аварії на Чорнобильській АЕС</vt:lpstr>
      <vt:lpstr>Проведення конкурсів, наукових конференцій та інших просвітницьких заходів згідно з Календарем відзначення знаменних дат та подій в українській історії</vt:lpstr>
      <vt:lpstr>ІІІ територіальний конкурс малюнків "Україна в моєму серці", який був організований до Дня Незалежності України</vt:lpstr>
      <vt:lpstr>Всеукраїнський конкурс дитячого малюнка «Сучасний дизайн вишиванки»</vt:lpstr>
      <vt:lpstr>ІІ територіальний конкурс «Наші герої ЗСУ»</vt:lpstr>
      <vt:lpstr>Обласна фотовиставка «Територія пригод»</vt:lpstr>
      <vt:lpstr>Відкритий екологічний конкурс дитячої творчості «Світ моря 2024»</vt:lpstr>
      <vt:lpstr>XXV Міжнародний конкурс з української мови імені Петра Яцика</vt:lpstr>
      <vt:lpstr>Обласна виставка-реквієм «Трагічними сторінками історії»</vt:lpstr>
      <vt:lpstr>Обласний (заочний) етап Всеукраїнського конкурсу «Новорічна композиція»</vt:lpstr>
      <vt:lpstr>Конкурс есе «1000 днів війни»</vt:lpstr>
      <vt:lpstr>Обласний етап Всеукраїнського заочного конкурсу робіт юних фотоаматорів «Моя країна — Україна!»</vt:lpstr>
      <vt:lpstr>Обласний етап Всеукраїнської краєзнавчої експедиції учнівської молоді «Моя Батьківщина — Україна»</vt:lpstr>
      <vt:lpstr>Теплі листівки для ЗСУ</vt:lpstr>
      <vt:lpstr>ІІ територіальний конкурс «Самоврядування очима дітей» cеред дітей шкільного віку закладів освіти Донецької селищної ради  до Дня місцевого самоврядування.</vt:lpstr>
      <vt:lpstr>ІІ етап XV Міжнародного мовно-літературного конкурсу учнівської та студентської молоді імені Тараса Шевченка</vt:lpstr>
      <vt:lpstr>Обласний заочний етап Всеукраїнської виставки-конкурсу «Український сувенір»</vt:lpstr>
      <vt:lpstr>Військово-патріотичне  виховання</vt:lpstr>
      <vt:lpstr>Вшанування пам’яті воїнів ЗСУ</vt:lpstr>
      <vt:lpstr>Вшанування ліквідаторів наслідків аварії  на  Чорнобильській АЕС</vt:lpstr>
      <vt:lpstr>Практичні заняття з домедичної підготовки для працівників закладу</vt:lpstr>
      <vt:lpstr>Інформування дітей про ризики, пов’язані з мінами та вибухонебезпечними залишками війни</vt:lpstr>
      <vt:lpstr>Запрошення зовнішніх експертів для проведення навчань, семінарів, тренінгів для педагогів</vt:lpstr>
      <vt:lpstr>Всеукраїнський диктант з нагоди відзначення 140-річного ювілею українського жіночого руху</vt:lpstr>
      <vt:lpstr>Презентация PowerPoint</vt:lpstr>
      <vt:lpstr>Семінар за темою «Статеве виховання школярів - шлях до розуміння свого тіла»</vt:lpstr>
      <vt:lpstr>Підтримка і співпраця органів місцевого самоврядування з інститутами громадянського суспільства щодо національно -патріотичного виховання</vt:lpstr>
      <vt:lpstr>Виготовлення свічок</vt:lpstr>
      <vt:lpstr>В’язання теплих речей</vt:lpstr>
      <vt:lpstr>Кулінарна випічка для військових</vt:lpstr>
      <vt:lpstr>Смаколики для ЗСУ</vt:lpstr>
      <vt:lpstr>Листи  та малюнки для захисників</vt:lpstr>
      <vt:lpstr>Майстер-класи з плетіння оберегів</vt:lpstr>
      <vt:lpstr>Зустріч з волонтером</vt:lpstr>
      <vt:lpstr>Збір кришок «Ворогам кришка»</vt:lpstr>
      <vt:lpstr>Обласна благодійна акція «Різдвяний віночок»</vt:lpstr>
      <vt:lpstr>Благодійна акція  #SuperCoins</vt:lpstr>
      <vt:lpstr>Сайт фейсбуку https://www.facebook.com/profile.php?id=100014805064425 сайт Пришибського ліцею http://novoshkola.donets-osvita.gov.ua/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</dc:creator>
  <dc:description/>
  <cp:lastModifiedBy>Пользователь</cp:lastModifiedBy>
  <cp:revision>7</cp:revision>
  <dcterms:created xsi:type="dcterms:W3CDTF">2024-12-17T09:12:53Z</dcterms:created>
  <dcterms:modified xsi:type="dcterms:W3CDTF">2025-01-08T11:31:25Z</dcterms:modified>
  <dc:language>uk-UA</dc:language>
</cp:coreProperties>
</file>